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41"/>
  </p:notesMasterIdLst>
  <p:sldIdLst>
    <p:sldId id="256" r:id="rId5"/>
    <p:sldId id="349" r:id="rId6"/>
    <p:sldId id="316" r:id="rId7"/>
    <p:sldId id="334" r:id="rId8"/>
    <p:sldId id="318" r:id="rId9"/>
    <p:sldId id="335" r:id="rId10"/>
    <p:sldId id="336" r:id="rId11"/>
    <p:sldId id="337" r:id="rId12"/>
    <p:sldId id="275" r:id="rId13"/>
    <p:sldId id="315" r:id="rId14"/>
    <p:sldId id="319" r:id="rId15"/>
    <p:sldId id="339" r:id="rId16"/>
    <p:sldId id="267" r:id="rId17"/>
    <p:sldId id="323" r:id="rId18"/>
    <p:sldId id="324" r:id="rId19"/>
    <p:sldId id="340" r:id="rId20"/>
    <p:sldId id="326" r:id="rId21"/>
    <p:sldId id="342" r:id="rId22"/>
    <p:sldId id="272" r:id="rId23"/>
    <p:sldId id="271" r:id="rId24"/>
    <p:sldId id="343" r:id="rId25"/>
    <p:sldId id="344" r:id="rId26"/>
    <p:sldId id="345" r:id="rId27"/>
    <p:sldId id="346" r:id="rId28"/>
    <p:sldId id="347" r:id="rId29"/>
    <p:sldId id="348" r:id="rId30"/>
    <p:sldId id="338" r:id="rId31"/>
    <p:sldId id="322" r:id="rId32"/>
    <p:sldId id="307" r:id="rId33"/>
    <p:sldId id="308" r:id="rId34"/>
    <p:sldId id="309" r:id="rId35"/>
    <p:sldId id="310" r:id="rId36"/>
    <p:sldId id="330" r:id="rId37"/>
    <p:sldId id="331" r:id="rId38"/>
    <p:sldId id="313" r:id="rId39"/>
    <p:sldId id="295" r:id="rId40"/>
  </p:sldIdLst>
  <p:sldSz cx="12192000" cy="6858000"/>
  <p:notesSz cx="6858000" cy="9144000"/>
  <p:embeddedFontLst>
    <p:embeddedFont>
      <p:font typeface="Consolas" panose="020B0609020204030204" pitchFamily="49" charset="0"/>
      <p:regular r:id="rId42"/>
      <p:bold r:id="rId43"/>
      <p:italic r:id="rId44"/>
      <p:boldItalic r:id="rId45"/>
    </p:embeddedFont>
    <p:embeddedFont>
      <p:font typeface="Figtree" panose="020B0604020202020204" charset="0"/>
      <p:regular r:id="rId46"/>
      <p:bold r:id="rId47"/>
      <p:italic r:id="rId48"/>
      <p:boldItalic r:id="rId49"/>
    </p:embeddedFont>
    <p:embeddedFont>
      <p:font typeface="PT Mono" panose="02060509020205020204" pitchFamily="49" charset="0"/>
      <p:regular r:id="rId50"/>
    </p:embeddedFont>
    <p:embeddedFont>
      <p:font typeface="Roboto" panose="02000000000000000000" pitchFamily="2" charset="0"/>
      <p:regular r:id="rId51"/>
      <p:bold r:id="rId52"/>
      <p:italic r:id="rId53"/>
      <p:boldItalic r:id="rId54"/>
    </p:embeddedFont>
  </p:embeddedFontLst>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9999"/>
    <a:srgbClr val="FEB4F3"/>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ADE311-5B41-44C1-A0CD-F94835F91805}" v="337" dt="2024-09-06T08:32:08.195"/>
    <p1510:client id="{478A7971-5B7C-187F-9E4D-3A9DA8FEDEC6}" v="130" dt="2024-09-06T11:30:25.629"/>
    <p1510:client id="{50D04B8C-5516-3D39-FD46-65EBB09504C4}" v="69" dt="2024-09-05T23:16:24.261"/>
    <p1510:client id="{6789D1F2-D5B1-6AFB-C76D-5C9AF762F2A5}" v="13" dt="2024-09-06T00:13:24.733"/>
    <p1510:client id="{F5CAFD3F-8A37-4E6D-B2B6-F8812D6199C2}" v="2380" dt="2024-09-06T00:16:40.0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font" Target="fonts/font10.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5.fntdata"/><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notesMaster" Target="notesMasters/notesMaster1.xml"/><Relationship Id="rId54"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8.fntdata"/><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3.fntdata"/><Relationship Id="rId52"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BACA97-DCC5-D741-8303-D68B06D997A0}" type="datetimeFigureOut">
              <a:rPr lang="sv-SE" smtClean="0"/>
              <a:t>2024-09-06</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02129-24FE-4746-9897-C7E55345F5DD}" type="slidenum">
              <a:rPr lang="sv-SE" smtClean="0"/>
              <a:t>‹#›</a:t>
            </a:fld>
            <a:endParaRPr lang="sv-SE"/>
          </a:p>
        </p:txBody>
      </p:sp>
    </p:spTree>
    <p:extLst>
      <p:ext uri="{BB962C8B-B14F-4D97-AF65-F5344CB8AC3E}">
        <p14:creationId xmlns:p14="http://schemas.microsoft.com/office/powerpoint/2010/main" val="4061700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a:cs typeface="Calibri"/>
              </a:rPr>
              <a:t>Introduce yourself</a:t>
            </a:r>
          </a:p>
          <a:p>
            <a:r>
              <a:rPr lang="en-US">
                <a:cs typeface="Calibri"/>
              </a:rPr>
              <a:t>Say the title and say it is a presentation about an ongoing project</a:t>
            </a:r>
            <a:endParaRPr lang="en-US">
              <a:ea typeface="Calibri"/>
              <a:cs typeface="Calibri"/>
            </a:endParaRPr>
          </a:p>
          <a:p>
            <a:r>
              <a:rPr lang="en-US">
                <a:cs typeface="Calibri"/>
              </a:rPr>
              <a:t>Say the slides are on my website</a:t>
            </a:r>
            <a:endParaRPr lang="en-US">
              <a:ea typeface="Calibri"/>
              <a:cs typeface="Calibri"/>
            </a:endParaRPr>
          </a:p>
          <a:p>
            <a:endParaRPr lang="en-US">
              <a:ea typeface="Calibri"/>
              <a:cs typeface="Calibri"/>
            </a:endParaRPr>
          </a:p>
          <a:p>
            <a:r>
              <a:rPr lang="en-US">
                <a:ea typeface="Calibri"/>
                <a:cs typeface="Calibri"/>
              </a:rPr>
              <a:t>Foundation is there all slides are there</a:t>
            </a:r>
          </a:p>
          <a:p>
            <a:endParaRPr lang="en-US">
              <a:ea typeface="Calibri"/>
              <a:cs typeface="Calibri"/>
            </a:endParaRPr>
          </a:p>
          <a:p>
            <a:r>
              <a:rPr lang="en-US">
                <a:ea typeface="Calibri"/>
                <a:cs typeface="Calibri"/>
              </a:rPr>
              <a:t>High level structure:</a:t>
            </a:r>
          </a:p>
          <a:p>
            <a:pPr marL="228600" indent="-228600">
              <a:buAutoNum type="arabicPeriod"/>
            </a:pPr>
            <a:r>
              <a:rPr lang="en-US">
                <a:ea typeface="Calibri"/>
                <a:cs typeface="Calibri"/>
              </a:rPr>
              <a:t>Related work could be at the beginning. Motive: I did my research (think about it). Also tell short comings in the approach.</a:t>
            </a:r>
          </a:p>
          <a:p>
            <a:pPr marL="228600" indent="-228600">
              <a:buAutoNum type="arabicPeriod"/>
            </a:pPr>
            <a:r>
              <a:rPr lang="en-US">
                <a:ea typeface="Calibri"/>
                <a:cs typeface="Calibri"/>
              </a:rPr>
              <a:t>the demo can be in the beginning. Don't show </a:t>
            </a:r>
            <a:r>
              <a:rPr lang="en-US" err="1">
                <a:ea typeface="Calibri"/>
                <a:cs typeface="Calibri"/>
              </a:rPr>
              <a:t>ldap</a:t>
            </a:r>
            <a:r>
              <a:rPr lang="en-US">
                <a:ea typeface="Calibri"/>
                <a:cs typeface="Calibri"/>
              </a:rPr>
              <a:t> server. this is remote code </a:t>
            </a:r>
            <a:r>
              <a:rPr lang="en-US" err="1">
                <a:ea typeface="Calibri"/>
                <a:cs typeface="Calibri"/>
              </a:rPr>
              <a:t>exection</a:t>
            </a:r>
            <a:r>
              <a:rPr lang="en-US">
                <a:ea typeface="Calibri"/>
                <a:cs typeface="Calibri"/>
              </a:rPr>
              <a:t> as bytecode is injected</a:t>
            </a:r>
          </a:p>
          <a:p>
            <a:pPr marL="228600" indent="-228600">
              <a:buAutoNum type="arabicPeriod"/>
            </a:pPr>
            <a:r>
              <a:rPr lang="en-US" err="1">
                <a:ea typeface="Calibri"/>
                <a:cs typeface="Calibri"/>
              </a:rPr>
              <a:t>Xthe</a:t>
            </a:r>
            <a:r>
              <a:rPr lang="en-US">
                <a:ea typeface="Calibri"/>
                <a:cs typeface="Calibri"/>
              </a:rPr>
              <a:t> solution demo des not need </a:t>
            </a:r>
            <a:r>
              <a:rPr lang="en-US" err="1">
                <a:ea typeface="Calibri"/>
                <a:cs typeface="Calibri"/>
              </a:rPr>
              <a:t>json</a:t>
            </a:r>
            <a:r>
              <a:rPr lang="en-US">
                <a:ea typeface="Calibri"/>
                <a:cs typeface="Calibri"/>
              </a:rPr>
              <a:t> with hashes</a:t>
            </a:r>
          </a:p>
          <a:p>
            <a:pPr marL="228600" indent="-228600">
              <a:buAutoNum type="arabicPeriod"/>
            </a:pPr>
            <a:endParaRPr lang="en-US">
              <a:ea typeface="Calibri"/>
              <a:cs typeface="Calibri"/>
            </a:endParaRPr>
          </a:p>
          <a:p>
            <a:pPr marL="228600" indent="-228600">
              <a:buAutoNum type="arabicPeriod"/>
            </a:pPr>
            <a:endParaRPr lang="en-US">
              <a:ea typeface="Calibri"/>
              <a:cs typeface="Calibri"/>
            </a:endParaRPr>
          </a:p>
          <a:p>
            <a:pPr marL="228600" indent="-228600">
              <a:buAutoNum type="arabicPeriod"/>
            </a:pPr>
            <a:r>
              <a:rPr lang="en-US">
                <a:ea typeface="Calibri"/>
                <a:cs typeface="Calibri"/>
              </a:rPr>
              <a:t>Show paper here (authors, year, title, and link) and last slide</a:t>
            </a:r>
          </a:p>
          <a:p>
            <a:pPr marL="228600" indent="-228600">
              <a:buAutoNum type="arabicPeriod"/>
            </a:pPr>
            <a:endParaRPr lang="en-US">
              <a:ea typeface="Calibri"/>
              <a:cs typeface="Calibri"/>
            </a:endParaRPr>
          </a:p>
        </p:txBody>
      </p:sp>
      <p:sp>
        <p:nvSpPr>
          <p:cNvPr id="4" name="Platshållare för bildnummer 3"/>
          <p:cNvSpPr>
            <a:spLocks noGrp="1"/>
          </p:cNvSpPr>
          <p:nvPr>
            <p:ph type="sldNum" sz="quarter" idx="5"/>
          </p:nvPr>
        </p:nvSpPr>
        <p:spPr/>
        <p:txBody>
          <a:bodyPr/>
          <a:lstStyle/>
          <a:p>
            <a:fld id="{19702129-24FE-4746-9897-C7E55345F5DD}" type="slidenum">
              <a:rPr lang="sv-SE" smtClean="0"/>
              <a:t>1</a:t>
            </a:fld>
            <a:endParaRPr lang="sv-SE"/>
          </a:p>
        </p:txBody>
      </p:sp>
    </p:spTree>
    <p:extLst>
      <p:ext uri="{BB962C8B-B14F-4D97-AF65-F5344CB8AC3E}">
        <p14:creationId xmlns:p14="http://schemas.microsoft.com/office/powerpoint/2010/main" val="22784182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a:ea typeface="Calibri"/>
                <a:cs typeface="Calibri"/>
              </a:rPr>
              <a:t>This can be contribution</a:t>
            </a:r>
          </a:p>
        </p:txBody>
      </p:sp>
      <p:sp>
        <p:nvSpPr>
          <p:cNvPr id="4" name="Platshållare för bildnummer 3"/>
          <p:cNvSpPr>
            <a:spLocks noGrp="1"/>
          </p:cNvSpPr>
          <p:nvPr>
            <p:ph type="sldNum" sz="quarter" idx="5"/>
          </p:nvPr>
        </p:nvSpPr>
        <p:spPr/>
        <p:txBody>
          <a:bodyPr/>
          <a:lstStyle/>
          <a:p>
            <a:fld id="{19702129-24FE-4746-9897-C7E55345F5DD}" type="slidenum">
              <a:rPr lang="sv-SE" smtClean="0"/>
              <a:t>18</a:t>
            </a:fld>
            <a:endParaRPr lang="sv-SE"/>
          </a:p>
        </p:txBody>
      </p:sp>
    </p:spTree>
    <p:extLst>
      <p:ext uri="{BB962C8B-B14F-4D97-AF65-F5344CB8AC3E}">
        <p14:creationId xmlns:p14="http://schemas.microsoft.com/office/powerpoint/2010/main" val="27674153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a:ea typeface="Calibri"/>
                <a:cs typeface="Calibri"/>
              </a:rPr>
              <a:t>Make it high level. </a:t>
            </a:r>
          </a:p>
          <a:p>
            <a:endParaRPr lang="en-US">
              <a:ea typeface="Calibri"/>
              <a:cs typeface="Calibri"/>
            </a:endParaRPr>
          </a:p>
          <a:p>
            <a:r>
              <a:rPr lang="en-US">
                <a:ea typeface="Calibri"/>
                <a:cs typeface="Calibri"/>
              </a:rPr>
              <a:t>Todo: bytecode can</a:t>
            </a:r>
          </a:p>
        </p:txBody>
      </p:sp>
      <p:sp>
        <p:nvSpPr>
          <p:cNvPr id="4" name="Platshållare för bildnummer 3"/>
          <p:cNvSpPr>
            <a:spLocks noGrp="1"/>
          </p:cNvSpPr>
          <p:nvPr>
            <p:ph type="sldNum" sz="quarter" idx="5"/>
          </p:nvPr>
        </p:nvSpPr>
        <p:spPr/>
        <p:txBody>
          <a:bodyPr/>
          <a:lstStyle/>
          <a:p>
            <a:fld id="{19702129-24FE-4746-9897-C7E55345F5DD}" type="slidenum">
              <a:rPr lang="sv-SE" smtClean="0"/>
              <a:t>19</a:t>
            </a:fld>
            <a:endParaRPr lang="sv-SE"/>
          </a:p>
        </p:txBody>
      </p:sp>
    </p:spTree>
    <p:extLst>
      <p:ext uri="{BB962C8B-B14F-4D97-AF65-F5344CB8AC3E}">
        <p14:creationId xmlns:p14="http://schemas.microsoft.com/office/powerpoint/2010/main" val="1204400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a:cs typeface="Calibri"/>
              </a:rPr>
              <a:t>First is the built in classes, we index all of that</a:t>
            </a:r>
          </a:p>
          <a:p>
            <a:r>
              <a:rPr lang="en-US">
                <a:cs typeface="Calibri"/>
              </a:rPr>
              <a:t>Then we need the application code and dependencies</a:t>
            </a:r>
            <a:endParaRPr lang="en-US">
              <a:ea typeface="Calibri"/>
              <a:cs typeface="Calibri"/>
            </a:endParaRPr>
          </a:p>
          <a:p>
            <a:r>
              <a:rPr lang="en-US">
                <a:cs typeface="Calibri"/>
              </a:rPr>
              <a:t>And now the dynamic part we rely on test</a:t>
            </a:r>
            <a:endParaRPr lang="en-US">
              <a:ea typeface="Calibri"/>
              <a:cs typeface="Calibri"/>
            </a:endParaRPr>
          </a:p>
          <a:p>
            <a:endParaRPr lang="en-US">
              <a:ea typeface="Calibri"/>
              <a:cs typeface="Calibri"/>
            </a:endParaRPr>
          </a:p>
          <a:p>
            <a:r>
              <a:rPr lang="en-US">
                <a:ea typeface="Calibri"/>
                <a:cs typeface="Calibri"/>
              </a:rPr>
              <a:t>Bytecode canonicalization is the solution to the problem</a:t>
            </a:r>
          </a:p>
          <a:p>
            <a:r>
              <a:rPr lang="en-US">
                <a:ea typeface="Calibri"/>
                <a:cs typeface="Calibri"/>
              </a:rPr>
              <a:t>Here is the problem and here is the solution. </a:t>
            </a:r>
            <a:r>
              <a:rPr lang="en-US" err="1">
                <a:ea typeface="Calibri"/>
                <a:cs typeface="Calibri"/>
              </a:rPr>
              <a:t>Eg</a:t>
            </a:r>
            <a:r>
              <a:rPr lang="en-US">
                <a:ea typeface="Calibri"/>
                <a:cs typeface="Calibri"/>
              </a:rPr>
              <a:t>, test suite is the solution to something </a:t>
            </a:r>
          </a:p>
        </p:txBody>
      </p:sp>
      <p:sp>
        <p:nvSpPr>
          <p:cNvPr id="4" name="Platshållare för bildnummer 3"/>
          <p:cNvSpPr>
            <a:spLocks noGrp="1"/>
          </p:cNvSpPr>
          <p:nvPr>
            <p:ph type="sldNum" sz="quarter" idx="5"/>
          </p:nvPr>
        </p:nvSpPr>
        <p:spPr/>
        <p:txBody>
          <a:bodyPr/>
          <a:lstStyle/>
          <a:p>
            <a:fld id="{19702129-24FE-4746-9897-C7E55345F5DD}" type="slidenum">
              <a:rPr lang="sv-SE" smtClean="0"/>
              <a:t>20</a:t>
            </a:fld>
            <a:endParaRPr lang="sv-SE"/>
          </a:p>
        </p:txBody>
      </p:sp>
    </p:spTree>
    <p:extLst>
      <p:ext uri="{BB962C8B-B14F-4D97-AF65-F5344CB8AC3E}">
        <p14:creationId xmlns:p14="http://schemas.microsoft.com/office/powerpoint/2010/main" val="160426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i-IN"/>
          </a:p>
        </p:txBody>
      </p:sp>
      <p:sp>
        <p:nvSpPr>
          <p:cNvPr id="4" name="Slide Number Placeholder 3"/>
          <p:cNvSpPr>
            <a:spLocks noGrp="1"/>
          </p:cNvSpPr>
          <p:nvPr>
            <p:ph type="sldNum" sz="quarter" idx="5"/>
          </p:nvPr>
        </p:nvSpPr>
        <p:spPr/>
        <p:txBody>
          <a:bodyPr/>
          <a:lstStyle/>
          <a:p>
            <a:fld id="{19702129-24FE-4746-9897-C7E55345F5DD}" type="slidenum">
              <a:rPr lang="sv-SE" smtClean="0"/>
              <a:t>23</a:t>
            </a:fld>
            <a:endParaRPr lang="sv-SE"/>
          </a:p>
        </p:txBody>
      </p:sp>
    </p:spTree>
    <p:extLst>
      <p:ext uri="{BB962C8B-B14F-4D97-AF65-F5344CB8AC3E}">
        <p14:creationId xmlns:p14="http://schemas.microsoft.com/office/powerpoint/2010/main" val="32704431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IN"/>
              <a:t>Lets see the application it is a toy project</a:t>
            </a:r>
          </a:p>
          <a:p>
            <a:pPr marL="171450" indent="-171450">
              <a:buFontTx/>
              <a:buChar char="-"/>
            </a:pPr>
            <a:r>
              <a:rPr lang="en-IN"/>
              <a:t>It can also be used for defining and loading classes</a:t>
            </a:r>
          </a:p>
          <a:p>
            <a:pPr marL="171450" indent="-171450">
              <a:buFontTx/>
              <a:buChar char="-"/>
            </a:pPr>
            <a:r>
              <a:rPr lang="en-IN"/>
              <a:t>Let’s see how</a:t>
            </a:r>
          </a:p>
          <a:p>
            <a:pPr marL="171450" indent="-171450">
              <a:buFontTx/>
              <a:buChar char="-"/>
            </a:pPr>
            <a:r>
              <a:rPr lang="en-IN"/>
              <a:t>To prevent it we run the two steps that we discussed before</a:t>
            </a:r>
          </a:p>
          <a:p>
            <a:pPr marL="171450" indent="-171450">
              <a:buFontTx/>
              <a:buChar char="-"/>
            </a:pPr>
            <a:endParaRPr lang="en-IN"/>
          </a:p>
        </p:txBody>
      </p:sp>
      <p:sp>
        <p:nvSpPr>
          <p:cNvPr id="4" name="Slide Number Placeholder 3"/>
          <p:cNvSpPr>
            <a:spLocks noGrp="1"/>
          </p:cNvSpPr>
          <p:nvPr>
            <p:ph type="sldNum" sz="quarter" idx="5"/>
          </p:nvPr>
        </p:nvSpPr>
        <p:spPr/>
        <p:txBody>
          <a:bodyPr/>
          <a:lstStyle/>
          <a:p>
            <a:fld id="{19702129-24FE-4746-9897-C7E55345F5DD}" type="slidenum">
              <a:rPr lang="sv-SE" smtClean="0"/>
              <a:t>26</a:t>
            </a:fld>
            <a:endParaRPr lang="sv-SE"/>
          </a:p>
        </p:txBody>
      </p:sp>
    </p:spTree>
    <p:extLst>
      <p:ext uri="{BB962C8B-B14F-4D97-AF65-F5344CB8AC3E}">
        <p14:creationId xmlns:p14="http://schemas.microsoft.com/office/powerpoint/2010/main" val="964850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a:ea typeface="Calibri"/>
                <a:cs typeface="Calibri"/>
              </a:rPr>
              <a:t>Remove this slid</a:t>
            </a:r>
          </a:p>
        </p:txBody>
      </p:sp>
      <p:sp>
        <p:nvSpPr>
          <p:cNvPr id="4" name="Platshållare för bildnummer 3"/>
          <p:cNvSpPr>
            <a:spLocks noGrp="1"/>
          </p:cNvSpPr>
          <p:nvPr>
            <p:ph type="sldNum" sz="quarter" idx="5"/>
          </p:nvPr>
        </p:nvSpPr>
        <p:spPr/>
        <p:txBody>
          <a:bodyPr/>
          <a:lstStyle/>
          <a:p>
            <a:fld id="{19702129-24FE-4746-9897-C7E55345F5DD}" type="slidenum">
              <a:rPr lang="sv-SE" smtClean="0"/>
              <a:t>28</a:t>
            </a:fld>
            <a:endParaRPr lang="sv-SE"/>
          </a:p>
        </p:txBody>
      </p:sp>
    </p:spTree>
    <p:extLst>
      <p:ext uri="{BB962C8B-B14F-4D97-AF65-F5344CB8AC3E}">
        <p14:creationId xmlns:p14="http://schemas.microsoft.com/office/powerpoint/2010/main" val="28479351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a:ea typeface="Calibri"/>
                <a:cs typeface="Calibri"/>
              </a:rPr>
              <a:t>Too much text.</a:t>
            </a:r>
          </a:p>
        </p:txBody>
      </p:sp>
      <p:sp>
        <p:nvSpPr>
          <p:cNvPr id="4" name="Platshållare för bildnummer 3"/>
          <p:cNvSpPr>
            <a:spLocks noGrp="1"/>
          </p:cNvSpPr>
          <p:nvPr>
            <p:ph type="sldNum" sz="quarter" idx="5"/>
          </p:nvPr>
        </p:nvSpPr>
        <p:spPr/>
        <p:txBody>
          <a:bodyPr/>
          <a:lstStyle/>
          <a:p>
            <a:fld id="{19702129-24FE-4746-9897-C7E55345F5DD}" type="slidenum">
              <a:rPr lang="sv-SE" smtClean="0"/>
              <a:t>29</a:t>
            </a:fld>
            <a:endParaRPr lang="sv-SE"/>
          </a:p>
        </p:txBody>
      </p:sp>
    </p:spTree>
    <p:extLst>
      <p:ext uri="{BB962C8B-B14F-4D97-AF65-F5344CB8AC3E}">
        <p14:creationId xmlns:p14="http://schemas.microsoft.com/office/powerpoint/2010/main" val="4017368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a:ea typeface="Calibri"/>
                <a:cs typeface="Calibri"/>
              </a:rPr>
              <a:t>Big font: mitigate </a:t>
            </a:r>
            <a:r>
              <a:rPr lang="en-US" err="1">
                <a:ea typeface="Calibri"/>
                <a:cs typeface="Calibri"/>
              </a:rPr>
              <a:t>cve</a:t>
            </a:r>
            <a:r>
              <a:rPr lang="en-US">
                <a:ea typeface="Calibri"/>
                <a:cs typeface="Calibri"/>
              </a:rPr>
              <a:t> 1. 2. 3.</a:t>
            </a:r>
          </a:p>
        </p:txBody>
      </p:sp>
      <p:sp>
        <p:nvSpPr>
          <p:cNvPr id="4" name="Platshållare för bildnummer 3"/>
          <p:cNvSpPr>
            <a:spLocks noGrp="1"/>
          </p:cNvSpPr>
          <p:nvPr>
            <p:ph type="sldNum" sz="quarter" idx="5"/>
          </p:nvPr>
        </p:nvSpPr>
        <p:spPr/>
        <p:txBody>
          <a:bodyPr/>
          <a:lstStyle/>
          <a:p>
            <a:fld id="{19702129-24FE-4746-9897-C7E55345F5DD}" type="slidenum">
              <a:rPr lang="sv-SE" smtClean="0"/>
              <a:t>30</a:t>
            </a:fld>
            <a:endParaRPr lang="sv-SE"/>
          </a:p>
        </p:txBody>
      </p:sp>
    </p:spTree>
    <p:extLst>
      <p:ext uri="{BB962C8B-B14F-4D97-AF65-F5344CB8AC3E}">
        <p14:creationId xmlns:p14="http://schemas.microsoft.com/office/powerpoint/2010/main" val="11121472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would want to do this for real time threat detection</a:t>
            </a:r>
            <a:endParaRPr lang="hi-IN"/>
          </a:p>
        </p:txBody>
      </p:sp>
      <p:sp>
        <p:nvSpPr>
          <p:cNvPr id="4" name="Slide Number Placeholder 3"/>
          <p:cNvSpPr>
            <a:spLocks noGrp="1"/>
          </p:cNvSpPr>
          <p:nvPr>
            <p:ph type="sldNum" sz="quarter" idx="5"/>
          </p:nvPr>
        </p:nvSpPr>
        <p:spPr/>
        <p:txBody>
          <a:bodyPr/>
          <a:lstStyle/>
          <a:p>
            <a:fld id="{19702129-24FE-4746-9897-C7E55345F5DD}" type="slidenum">
              <a:rPr lang="sv-SE" smtClean="0"/>
              <a:t>34</a:t>
            </a:fld>
            <a:endParaRPr lang="sv-SE"/>
          </a:p>
        </p:txBody>
      </p:sp>
    </p:spTree>
    <p:extLst>
      <p:ext uri="{BB962C8B-B14F-4D97-AF65-F5344CB8AC3E}">
        <p14:creationId xmlns:p14="http://schemas.microsoft.com/office/powerpoint/2010/main" val="4191848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a:ea typeface="Calibri"/>
                <a:cs typeface="Calibri"/>
              </a:rPr>
              <a:t>This can be contribution</a:t>
            </a:r>
          </a:p>
        </p:txBody>
      </p:sp>
      <p:sp>
        <p:nvSpPr>
          <p:cNvPr id="4" name="Platshållare för bildnummer 3"/>
          <p:cNvSpPr>
            <a:spLocks noGrp="1"/>
          </p:cNvSpPr>
          <p:nvPr>
            <p:ph type="sldNum" sz="quarter" idx="5"/>
          </p:nvPr>
        </p:nvSpPr>
        <p:spPr/>
        <p:txBody>
          <a:bodyPr/>
          <a:lstStyle/>
          <a:p>
            <a:fld id="{19702129-24FE-4746-9897-C7E55345F5DD}" type="slidenum">
              <a:rPr lang="sv-SE" smtClean="0"/>
              <a:t>35</a:t>
            </a:fld>
            <a:endParaRPr lang="sv-SE"/>
          </a:p>
        </p:txBody>
      </p:sp>
    </p:spTree>
    <p:extLst>
      <p:ext uri="{BB962C8B-B14F-4D97-AF65-F5344CB8AC3E}">
        <p14:creationId xmlns:p14="http://schemas.microsoft.com/office/powerpoint/2010/main" val="1218297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a:ea typeface="Calibri"/>
                <a:cs typeface="Calibri"/>
              </a:rPr>
              <a:t>Should show the deployment execution</a:t>
            </a:r>
          </a:p>
          <a:p>
            <a:r>
              <a:rPr lang="en-US">
                <a:ea typeface="Calibri"/>
                <a:cs typeface="Calibri"/>
              </a:rPr>
              <a:t>Here we miss production and deployment</a:t>
            </a:r>
          </a:p>
          <a:p>
            <a:r>
              <a:rPr lang="en-US">
                <a:ea typeface="Calibri"/>
                <a:cs typeface="Calibri"/>
              </a:rPr>
              <a:t>This is the part where log4shell attack happened</a:t>
            </a:r>
          </a:p>
          <a:p>
            <a:endParaRPr lang="en-US">
              <a:ea typeface="Calibri"/>
              <a:cs typeface="Calibri"/>
            </a:endParaRPr>
          </a:p>
        </p:txBody>
      </p:sp>
      <p:sp>
        <p:nvSpPr>
          <p:cNvPr id="4" name="Platshållare för bildnummer 3"/>
          <p:cNvSpPr>
            <a:spLocks noGrp="1"/>
          </p:cNvSpPr>
          <p:nvPr>
            <p:ph type="sldNum" sz="quarter" idx="5"/>
          </p:nvPr>
        </p:nvSpPr>
        <p:spPr/>
        <p:txBody>
          <a:bodyPr/>
          <a:lstStyle/>
          <a:p>
            <a:fld id="{19702129-24FE-4746-9897-C7E55345F5DD}" type="slidenum">
              <a:rPr lang="sv-SE" smtClean="0"/>
              <a:t>3</a:t>
            </a:fld>
            <a:endParaRPr lang="sv-SE"/>
          </a:p>
        </p:txBody>
      </p:sp>
    </p:spTree>
    <p:extLst>
      <p:ext uri="{BB962C8B-B14F-4D97-AF65-F5344CB8AC3E}">
        <p14:creationId xmlns:p14="http://schemas.microsoft.com/office/powerpoint/2010/main" val="35009363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US">
              <a:ea typeface="Calibri"/>
              <a:cs typeface="Calibri"/>
            </a:endParaRPr>
          </a:p>
        </p:txBody>
      </p:sp>
      <p:sp>
        <p:nvSpPr>
          <p:cNvPr id="4" name="Platshållare för bildnummer 3"/>
          <p:cNvSpPr>
            <a:spLocks noGrp="1"/>
          </p:cNvSpPr>
          <p:nvPr>
            <p:ph type="sldNum" sz="quarter" idx="5"/>
          </p:nvPr>
        </p:nvSpPr>
        <p:spPr/>
        <p:txBody>
          <a:bodyPr/>
          <a:lstStyle/>
          <a:p>
            <a:fld id="{19702129-24FE-4746-9897-C7E55345F5DD}" type="slidenum">
              <a:rPr lang="sv-SE" smtClean="0"/>
              <a:t>36</a:t>
            </a:fld>
            <a:endParaRPr lang="sv-SE"/>
          </a:p>
        </p:txBody>
      </p:sp>
    </p:spTree>
    <p:extLst>
      <p:ext uri="{BB962C8B-B14F-4D97-AF65-F5344CB8AC3E}">
        <p14:creationId xmlns:p14="http://schemas.microsoft.com/office/powerpoint/2010/main" val="634214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a:ea typeface="Calibri"/>
                <a:cs typeface="Calibri"/>
              </a:rPr>
              <a:t>Or nothing is wrong, you simply get </a:t>
            </a:r>
            <a:r>
              <a:rPr lang="en-US" err="1">
                <a:ea typeface="Calibri"/>
                <a:cs typeface="Calibri"/>
              </a:rPr>
              <a:t>pwned</a:t>
            </a:r>
            <a:r>
              <a:rPr lang="en-US">
                <a:ea typeface="Calibri"/>
                <a:cs typeface="Calibri"/>
              </a:rPr>
              <a:t> by a malicious </a:t>
            </a:r>
            <a:r>
              <a:rPr lang="en-US" err="1">
                <a:ea typeface="Calibri"/>
                <a:cs typeface="Calibri"/>
              </a:rPr>
              <a:t>playload</a:t>
            </a:r>
            <a:r>
              <a:rPr lang="en-US">
                <a:ea typeface="Calibri"/>
                <a:cs typeface="Calibri"/>
              </a:rPr>
              <a:t> and you are wondering who is </a:t>
            </a:r>
            <a:r>
              <a:rPr lang="en-US" err="1">
                <a:ea typeface="Calibri"/>
                <a:cs typeface="Calibri"/>
              </a:rPr>
              <a:t>resposible</a:t>
            </a:r>
            <a:endParaRPr lang="en-US">
              <a:ea typeface="Calibri"/>
              <a:cs typeface="Calibri"/>
            </a:endParaRPr>
          </a:p>
        </p:txBody>
      </p:sp>
      <p:sp>
        <p:nvSpPr>
          <p:cNvPr id="4" name="Platshållare för bildnummer 3"/>
          <p:cNvSpPr>
            <a:spLocks noGrp="1"/>
          </p:cNvSpPr>
          <p:nvPr>
            <p:ph type="sldNum" sz="quarter" idx="5"/>
          </p:nvPr>
        </p:nvSpPr>
        <p:spPr/>
        <p:txBody>
          <a:bodyPr/>
          <a:lstStyle/>
          <a:p>
            <a:fld id="{19702129-24FE-4746-9897-C7E55345F5DD}" type="slidenum">
              <a:rPr lang="sv-SE" smtClean="0"/>
              <a:t>4</a:t>
            </a:fld>
            <a:endParaRPr lang="sv-SE"/>
          </a:p>
        </p:txBody>
      </p:sp>
    </p:spTree>
    <p:extLst>
      <p:ext uri="{BB962C8B-B14F-4D97-AF65-F5344CB8AC3E}">
        <p14:creationId xmlns:p14="http://schemas.microsoft.com/office/powerpoint/2010/main" val="991227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a:t>Log4shell is in Java so let</a:t>
            </a:r>
            <a:r>
              <a:rPr lang="en-IN"/>
              <a:t>’s </a:t>
            </a:r>
            <a:r>
              <a:rPr lang="en-IN" err="1"/>
              <a:t>undreestand</a:t>
            </a:r>
            <a:r>
              <a:rPr lang="en-IN"/>
              <a:t> in the context of Java</a:t>
            </a:r>
            <a:endParaRPr lang="hi-IN"/>
          </a:p>
        </p:txBody>
      </p:sp>
      <p:sp>
        <p:nvSpPr>
          <p:cNvPr id="4" name="Slide Number Placeholder 3"/>
          <p:cNvSpPr>
            <a:spLocks noGrp="1"/>
          </p:cNvSpPr>
          <p:nvPr>
            <p:ph type="sldNum" sz="quarter" idx="5"/>
          </p:nvPr>
        </p:nvSpPr>
        <p:spPr/>
        <p:txBody>
          <a:bodyPr/>
          <a:lstStyle/>
          <a:p>
            <a:fld id="{19702129-24FE-4746-9897-C7E55345F5DD}" type="slidenum">
              <a:rPr lang="sv-SE" smtClean="0"/>
              <a:t>5</a:t>
            </a:fld>
            <a:endParaRPr lang="sv-SE"/>
          </a:p>
        </p:txBody>
      </p:sp>
    </p:spTree>
    <p:extLst>
      <p:ext uri="{BB962C8B-B14F-4D97-AF65-F5344CB8AC3E}">
        <p14:creationId xmlns:p14="http://schemas.microsoft.com/office/powerpoint/2010/main" val="3920107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IN"/>
              <a:t>Lets see the application it is a toy project</a:t>
            </a:r>
          </a:p>
          <a:p>
            <a:pPr marL="171450" indent="-171450">
              <a:buFontTx/>
              <a:buChar char="-"/>
            </a:pPr>
            <a:r>
              <a:rPr lang="en-IN"/>
              <a:t>It can also be used for defining and loading classes</a:t>
            </a:r>
          </a:p>
          <a:p>
            <a:pPr marL="171450" indent="-171450">
              <a:buFontTx/>
              <a:buChar char="-"/>
            </a:pPr>
            <a:r>
              <a:rPr lang="en-IN"/>
              <a:t>Let’s see how</a:t>
            </a:r>
          </a:p>
          <a:p>
            <a:pPr marL="171450" indent="-171450">
              <a:buFontTx/>
              <a:buChar char="-"/>
            </a:pPr>
            <a:r>
              <a:rPr lang="en-IN"/>
              <a:t>To prevent it we run the two steps that we discussed before</a:t>
            </a:r>
          </a:p>
          <a:p>
            <a:pPr marL="171450" indent="-171450">
              <a:buFontTx/>
              <a:buChar char="-"/>
            </a:pPr>
            <a:endParaRPr lang="en-IN"/>
          </a:p>
        </p:txBody>
      </p:sp>
      <p:sp>
        <p:nvSpPr>
          <p:cNvPr id="4" name="Slide Number Placeholder 3"/>
          <p:cNvSpPr>
            <a:spLocks noGrp="1"/>
          </p:cNvSpPr>
          <p:nvPr>
            <p:ph type="sldNum" sz="quarter" idx="5"/>
          </p:nvPr>
        </p:nvSpPr>
        <p:spPr/>
        <p:txBody>
          <a:bodyPr/>
          <a:lstStyle/>
          <a:p>
            <a:fld id="{19702129-24FE-4746-9897-C7E55345F5DD}" type="slidenum">
              <a:rPr lang="sv-SE" smtClean="0"/>
              <a:t>9</a:t>
            </a:fld>
            <a:endParaRPr lang="sv-SE"/>
          </a:p>
        </p:txBody>
      </p:sp>
    </p:spTree>
    <p:extLst>
      <p:ext uri="{BB962C8B-B14F-4D97-AF65-F5344CB8AC3E}">
        <p14:creationId xmlns:p14="http://schemas.microsoft.com/office/powerpoint/2010/main" val="1503120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a:t>Add animation for figure</a:t>
            </a:r>
          </a:p>
          <a:p>
            <a:r>
              <a:rPr lang="sv-SE"/>
              <a:t>Let</a:t>
            </a:r>
            <a:r>
              <a:rPr lang="en-IN"/>
              <a:t>’s try to zoom into 6</a:t>
            </a:r>
            <a:endParaRPr lang="hi-IN"/>
          </a:p>
        </p:txBody>
      </p:sp>
      <p:sp>
        <p:nvSpPr>
          <p:cNvPr id="4" name="Slide Number Placeholder 3"/>
          <p:cNvSpPr>
            <a:spLocks noGrp="1"/>
          </p:cNvSpPr>
          <p:nvPr>
            <p:ph type="sldNum" sz="quarter" idx="5"/>
          </p:nvPr>
        </p:nvSpPr>
        <p:spPr/>
        <p:txBody>
          <a:bodyPr/>
          <a:lstStyle/>
          <a:p>
            <a:fld id="{19702129-24FE-4746-9897-C7E55345F5DD}" type="slidenum">
              <a:rPr lang="sv-SE" smtClean="0"/>
              <a:t>11</a:t>
            </a:fld>
            <a:endParaRPr lang="sv-SE"/>
          </a:p>
        </p:txBody>
      </p:sp>
    </p:spTree>
    <p:extLst>
      <p:ext uri="{BB962C8B-B14F-4D97-AF65-F5344CB8AC3E}">
        <p14:creationId xmlns:p14="http://schemas.microsoft.com/office/powerpoint/2010/main" val="3171656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a:ea typeface="Calibri"/>
                <a:cs typeface="Calibri"/>
              </a:rPr>
              <a:t>Make it a problem.</a:t>
            </a:r>
          </a:p>
          <a:p>
            <a:endParaRPr lang="en-US">
              <a:ea typeface="Calibri"/>
              <a:cs typeface="Calibri"/>
            </a:endParaRPr>
          </a:p>
          <a:p>
            <a:r>
              <a:rPr lang="en-US">
                <a:ea typeface="Calibri"/>
                <a:cs typeface="Calibri"/>
              </a:rPr>
              <a:t>Related work can be just after.</a:t>
            </a:r>
          </a:p>
        </p:txBody>
      </p:sp>
      <p:sp>
        <p:nvSpPr>
          <p:cNvPr id="4" name="Platshållare för bildnummer 3"/>
          <p:cNvSpPr>
            <a:spLocks noGrp="1"/>
          </p:cNvSpPr>
          <p:nvPr>
            <p:ph type="sldNum" sz="quarter" idx="5"/>
          </p:nvPr>
        </p:nvSpPr>
        <p:spPr/>
        <p:txBody>
          <a:bodyPr/>
          <a:lstStyle/>
          <a:p>
            <a:fld id="{19702129-24FE-4746-9897-C7E55345F5DD}" type="slidenum">
              <a:rPr lang="sv-SE" smtClean="0"/>
              <a:t>13</a:t>
            </a:fld>
            <a:endParaRPr lang="sv-SE"/>
          </a:p>
        </p:txBody>
      </p:sp>
    </p:spTree>
    <p:extLst>
      <p:ext uri="{BB962C8B-B14F-4D97-AF65-F5344CB8AC3E}">
        <p14:creationId xmlns:p14="http://schemas.microsoft.com/office/powerpoint/2010/main" val="3870553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a:ea typeface="Calibri"/>
                <a:cs typeface="Calibri"/>
              </a:rPr>
              <a:t>Remove author names. Title venue year and only first </a:t>
            </a:r>
            <a:r>
              <a:rPr lang="en-US" err="1">
                <a:ea typeface="Calibri"/>
                <a:cs typeface="Calibri"/>
              </a:rPr>
              <a:t>authour</a:t>
            </a:r>
          </a:p>
        </p:txBody>
      </p:sp>
      <p:sp>
        <p:nvSpPr>
          <p:cNvPr id="4" name="Platshållare för bildnummer 3"/>
          <p:cNvSpPr>
            <a:spLocks noGrp="1"/>
          </p:cNvSpPr>
          <p:nvPr>
            <p:ph type="sldNum" sz="quarter" idx="5"/>
          </p:nvPr>
        </p:nvSpPr>
        <p:spPr/>
        <p:txBody>
          <a:bodyPr/>
          <a:lstStyle/>
          <a:p>
            <a:fld id="{19702129-24FE-4746-9897-C7E55345F5DD}" type="slidenum">
              <a:rPr lang="sv-SE" smtClean="0"/>
              <a:t>14</a:t>
            </a:fld>
            <a:endParaRPr lang="sv-SE"/>
          </a:p>
        </p:txBody>
      </p:sp>
    </p:spTree>
    <p:extLst>
      <p:ext uri="{BB962C8B-B14F-4D97-AF65-F5344CB8AC3E}">
        <p14:creationId xmlns:p14="http://schemas.microsoft.com/office/powerpoint/2010/main" val="34632704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a:ea typeface="Calibri"/>
                <a:cs typeface="Calibri"/>
              </a:rPr>
              <a:t>Try to make it scoped</a:t>
            </a:r>
          </a:p>
          <a:p>
            <a:r>
              <a:rPr lang="en-US">
                <a:ea typeface="Calibri"/>
                <a:cs typeface="Calibri"/>
              </a:rPr>
              <a:t>Something that can be removed later</a:t>
            </a:r>
          </a:p>
        </p:txBody>
      </p:sp>
      <p:sp>
        <p:nvSpPr>
          <p:cNvPr id="4" name="Platshållare för bildnummer 3"/>
          <p:cNvSpPr>
            <a:spLocks noGrp="1"/>
          </p:cNvSpPr>
          <p:nvPr>
            <p:ph type="sldNum" sz="quarter" idx="5"/>
          </p:nvPr>
        </p:nvSpPr>
        <p:spPr/>
        <p:txBody>
          <a:bodyPr/>
          <a:lstStyle/>
          <a:p>
            <a:fld id="{19702129-24FE-4746-9897-C7E55345F5DD}" type="slidenum">
              <a:rPr lang="sv-SE" smtClean="0"/>
              <a:t>17</a:t>
            </a:fld>
            <a:endParaRPr lang="sv-SE"/>
          </a:p>
        </p:txBody>
      </p:sp>
    </p:spTree>
    <p:extLst>
      <p:ext uri="{BB962C8B-B14F-4D97-AF65-F5344CB8AC3E}">
        <p14:creationId xmlns:p14="http://schemas.microsoft.com/office/powerpoint/2010/main" val="21060520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6.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KTH blue">
    <p:bg>
      <p:bgPr>
        <a:solidFill>
          <a:schemeClr val="accent1"/>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6D38D80F-8198-3D50-0CAB-FB287588B37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3936" b="32409"/>
          <a:stretch/>
        </p:blipFill>
        <p:spPr>
          <a:xfrm>
            <a:off x="-1" y="1"/>
            <a:ext cx="3177767" cy="4635374"/>
          </a:xfrm>
          <a:prstGeom prst="rect">
            <a:avLst/>
          </a:prstGeom>
        </p:spPr>
      </p:pic>
      <p:pic>
        <p:nvPicPr>
          <p:cNvPr id="8" name="Bild 7">
            <a:extLst>
              <a:ext uri="{FF2B5EF4-FFF2-40B4-BE49-F238E27FC236}">
                <a16:creationId xmlns:a16="http://schemas.microsoft.com/office/drawing/2014/main" id="{70792B10-D270-C2C6-5B88-13B9E3D50A01}"/>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t="72740" r="75198" b="-1"/>
          <a:stretch/>
        </p:blipFill>
        <p:spPr>
          <a:xfrm flipH="1">
            <a:off x="9166550" y="4988459"/>
            <a:ext cx="3023858" cy="1869540"/>
          </a:xfrm>
          <a:prstGeom prst="rect">
            <a:avLst/>
          </a:prstGeom>
        </p:spPr>
      </p:pic>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a:t>Presentation </a:t>
            </a:r>
            <a:r>
              <a:rPr lang="sv-SE" err="1"/>
              <a:t>title</a:t>
            </a:r>
            <a:endParaRPr lang="sv-SE"/>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err="1"/>
              <a:t>Subtitle</a:t>
            </a:r>
            <a:r>
              <a:rPr lang="sv-SE"/>
              <a:t> </a:t>
            </a:r>
            <a:r>
              <a:rPr lang="sv-SE" err="1"/>
              <a:t>here</a:t>
            </a:r>
            <a:endParaRPr lang="sv-SE"/>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r>
              <a:rPr lang="hi-IN"/>
              <a:t>06-09-2024</a:t>
            </a:r>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Aman Sharma | amansha@kth.se</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2478540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Title/chapter, navy blue">
    <p:bg>
      <p:bgPr>
        <a:solidFill>
          <a:schemeClr val="accent3"/>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E5884329-1698-379E-55B0-296699708BB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solidFill>
                  <a:schemeClr val="bg1"/>
                </a:solidFill>
              </a:defRPr>
            </a:lvl1pPr>
          </a:lstStyle>
          <a:p>
            <a:r>
              <a:rPr lang="sv-SE"/>
              <a:t>Klicka här för att ändra mall för rubrikformat</a:t>
            </a:r>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r>
              <a:rPr lang="hi-IN"/>
              <a:t>06-09-2024</a:t>
            </a:r>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Aman Sharma | amansha@kth.se</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9" name="Bild 8">
            <a:extLst>
              <a:ext uri="{FF2B5EF4-FFF2-40B4-BE49-F238E27FC236}">
                <a16:creationId xmlns:a16="http://schemas.microsoft.com/office/drawing/2014/main" id="{E3DA9A33-1CAA-3164-6E44-47421CD08E03}"/>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2650629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chapter, image, navy blue">
    <p:bg>
      <p:bgPr>
        <a:solidFill>
          <a:schemeClr val="accent3"/>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solidFill>
                  <a:schemeClr val="bg1"/>
                </a:solidFill>
              </a:defRPr>
            </a:lvl1pPr>
          </a:lstStyle>
          <a:p>
            <a:r>
              <a:rPr lang="sv-SE"/>
              <a:t>Klicka här för att ändra mall för rubrikformat</a:t>
            </a:r>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solidFill>
                  <a:schemeClr val="bg1"/>
                </a:solidFill>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r>
              <a:rPr lang="hi-IN"/>
              <a:t>06-09-2024</a:t>
            </a:r>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Aman Sharma | amansha@kth.se</a:t>
            </a:r>
          </a:p>
        </p:txBody>
      </p:sp>
      <p:pic>
        <p:nvPicPr>
          <p:cNvPr id="9" name="Bild 8">
            <a:extLst>
              <a:ext uri="{FF2B5EF4-FFF2-40B4-BE49-F238E27FC236}">
                <a16:creationId xmlns:a16="http://schemas.microsoft.com/office/drawing/2014/main" id="{EACB4A23-3C87-4C5A-07DC-8116B46C6C7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2592994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Headline and conten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r>
              <a:rPr lang="hi-IN"/>
              <a:t>06-09-2024</a:t>
            </a:r>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Aman Sharma | amansha@kth.se</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1787806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Headline and content, blue lines">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5" y="1795850"/>
            <a:ext cx="8805181" cy="4530302"/>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r>
              <a:rPr lang="hi-IN"/>
              <a:t>06-09-2024</a:t>
            </a:r>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Aman Sharma | amansha@kth.se</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40272297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Headline and content, sand lines">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r>
              <a:rPr lang="hi-IN"/>
              <a:t>06-09-2024</a:t>
            </a:r>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Aman Sharma | amansha@kth.se</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9108309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Headline and content, light blue ">
    <p:bg>
      <p:bgPr>
        <a:solidFill>
          <a:schemeClr val="accent4"/>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6" y="1795850"/>
            <a:ext cx="8805182" cy="4530302"/>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r>
              <a:rPr lang="hi-IN"/>
              <a:t>06-09-2024</a:t>
            </a:r>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Aman Sharma | amansha@kth.se</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5269847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Headline and content, sand">
    <p:bg>
      <p:bgPr>
        <a:solidFill>
          <a:schemeClr val="bg2"/>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6" y="1795850"/>
            <a:ext cx="8750754" cy="4530302"/>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r>
              <a:rPr lang="hi-IN"/>
              <a:t>06-09-2024</a:t>
            </a:r>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Aman Sharma | amansha@kth.se</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38508522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art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14959C9-2F76-B9B0-59E8-58FE65006E5D}"/>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902AE670-4D80-39DE-5AAA-236D68C5E4FE}"/>
              </a:ext>
            </a:extLst>
          </p:cNvPr>
          <p:cNvSpPr>
            <a:spLocks noGrp="1"/>
          </p:cNvSpPr>
          <p:nvPr>
            <p:ph sz="half" idx="1"/>
          </p:nvPr>
        </p:nvSpPr>
        <p:spPr>
          <a:xfrm>
            <a:off x="600075" y="1795850"/>
            <a:ext cx="5314950" cy="4531923"/>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a:extLst>
              <a:ext uri="{FF2B5EF4-FFF2-40B4-BE49-F238E27FC236}">
                <a16:creationId xmlns:a16="http://schemas.microsoft.com/office/drawing/2014/main" id="{540C6723-9D57-3BE7-0314-142789CF9371}"/>
              </a:ext>
            </a:extLst>
          </p:cNvPr>
          <p:cNvSpPr>
            <a:spLocks noGrp="1"/>
          </p:cNvSpPr>
          <p:nvPr>
            <p:ph sz="half" idx="2"/>
          </p:nvPr>
        </p:nvSpPr>
        <p:spPr>
          <a:xfrm>
            <a:off x="6275388" y="1795851"/>
            <a:ext cx="5314950" cy="4531924"/>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datum 4">
            <a:extLst>
              <a:ext uri="{FF2B5EF4-FFF2-40B4-BE49-F238E27FC236}">
                <a16:creationId xmlns:a16="http://schemas.microsoft.com/office/drawing/2014/main" id="{E2533F65-F144-E57C-127B-9A8D7ABE671A}"/>
              </a:ext>
            </a:extLst>
          </p:cNvPr>
          <p:cNvSpPr>
            <a:spLocks noGrp="1"/>
          </p:cNvSpPr>
          <p:nvPr>
            <p:ph type="dt" sz="half" idx="10"/>
          </p:nvPr>
        </p:nvSpPr>
        <p:spPr/>
        <p:txBody>
          <a:bodyPr/>
          <a:lstStyle/>
          <a:p>
            <a:r>
              <a:rPr lang="hi-IN"/>
              <a:t>06-09-2024</a:t>
            </a:r>
            <a:endParaRPr lang="sv-SE"/>
          </a:p>
        </p:txBody>
      </p:sp>
      <p:sp>
        <p:nvSpPr>
          <p:cNvPr id="6" name="Platshållare för sidfot 5">
            <a:extLst>
              <a:ext uri="{FF2B5EF4-FFF2-40B4-BE49-F238E27FC236}">
                <a16:creationId xmlns:a16="http://schemas.microsoft.com/office/drawing/2014/main" id="{F6C0DB15-F374-5A00-4880-4AA76C675F94}"/>
              </a:ext>
            </a:extLst>
          </p:cNvPr>
          <p:cNvSpPr>
            <a:spLocks noGrp="1"/>
          </p:cNvSpPr>
          <p:nvPr>
            <p:ph type="ftr" sz="quarter" idx="11"/>
          </p:nvPr>
        </p:nvSpPr>
        <p:spPr/>
        <p:txBody>
          <a:bodyPr/>
          <a:lstStyle/>
          <a:p>
            <a:r>
              <a:rPr lang="sv-SE"/>
              <a:t>Aman Sharma | amansha@kth.se</a:t>
            </a:r>
          </a:p>
        </p:txBody>
      </p:sp>
      <p:sp>
        <p:nvSpPr>
          <p:cNvPr id="7" name="Platshållare för bildnummer 6">
            <a:extLst>
              <a:ext uri="{FF2B5EF4-FFF2-40B4-BE49-F238E27FC236}">
                <a16:creationId xmlns:a16="http://schemas.microsoft.com/office/drawing/2014/main" id="{12539EF3-2889-FC04-31FC-8AF48EAFC002}"/>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5487051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arts, subheader">
    <p:spTree>
      <p:nvGrpSpPr>
        <p:cNvPr id="1" name=""/>
        <p:cNvGrpSpPr/>
        <p:nvPr/>
      </p:nvGrpSpPr>
      <p:grpSpPr>
        <a:xfrm>
          <a:off x="0" y="0"/>
          <a:ext cx="0" cy="0"/>
          <a:chOff x="0" y="0"/>
          <a:chExt cx="0" cy="0"/>
        </a:xfrm>
      </p:grpSpPr>
      <p:sp>
        <p:nvSpPr>
          <p:cNvPr id="10" name="Rubrik 9">
            <a:extLst>
              <a:ext uri="{FF2B5EF4-FFF2-40B4-BE49-F238E27FC236}">
                <a16:creationId xmlns:a16="http://schemas.microsoft.com/office/drawing/2014/main" id="{C63C1EB8-E569-DA98-4D95-5FC12FB4C459}"/>
              </a:ext>
            </a:extLst>
          </p:cNvPr>
          <p:cNvSpPr>
            <a:spLocks noGrp="1"/>
          </p:cNvSpPr>
          <p:nvPr>
            <p:ph type="title"/>
          </p:nvPr>
        </p:nvSpPr>
        <p:spPr/>
        <p:txBody>
          <a:bodyPr/>
          <a:lstStyle/>
          <a:p>
            <a:r>
              <a:rPr lang="sv-SE"/>
              <a:t>Klicka här för att ändra mall för rubrikformat</a:t>
            </a:r>
          </a:p>
        </p:txBody>
      </p:sp>
      <p:sp>
        <p:nvSpPr>
          <p:cNvPr id="3" name="Platshållare för text 2">
            <a:extLst>
              <a:ext uri="{FF2B5EF4-FFF2-40B4-BE49-F238E27FC236}">
                <a16:creationId xmlns:a16="http://schemas.microsoft.com/office/drawing/2014/main" id="{8DE1978A-D59D-BEB3-3574-B37CA68E4323}"/>
              </a:ext>
            </a:extLst>
          </p:cNvPr>
          <p:cNvSpPr>
            <a:spLocks noGrp="1"/>
          </p:cNvSpPr>
          <p:nvPr>
            <p:ph type="body" idx="1"/>
          </p:nvPr>
        </p:nvSpPr>
        <p:spPr>
          <a:xfrm>
            <a:off x="600075" y="1797111"/>
            <a:ext cx="5314950" cy="319971"/>
          </a:xfrm>
        </p:spPr>
        <p:txBody>
          <a:bodyPr anchor="b">
            <a:noAutofit/>
          </a:bodyPr>
          <a:lstStyle>
            <a:lvl1pPr marL="0" indent="0">
              <a:buNone/>
              <a:defRPr sz="18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4" name="Platshållare för innehåll 3">
            <a:extLst>
              <a:ext uri="{FF2B5EF4-FFF2-40B4-BE49-F238E27FC236}">
                <a16:creationId xmlns:a16="http://schemas.microsoft.com/office/drawing/2014/main" id="{3FDE66B4-4491-C676-4004-9327D92F0111}"/>
              </a:ext>
            </a:extLst>
          </p:cNvPr>
          <p:cNvSpPr>
            <a:spLocks noGrp="1"/>
          </p:cNvSpPr>
          <p:nvPr>
            <p:ph sz="half" idx="2"/>
          </p:nvPr>
        </p:nvSpPr>
        <p:spPr>
          <a:xfrm>
            <a:off x="600075" y="2179165"/>
            <a:ext cx="5314950" cy="4148611"/>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text 4">
            <a:extLst>
              <a:ext uri="{FF2B5EF4-FFF2-40B4-BE49-F238E27FC236}">
                <a16:creationId xmlns:a16="http://schemas.microsoft.com/office/drawing/2014/main" id="{F55884CC-21E7-90D7-61AB-0459599D097A}"/>
              </a:ext>
            </a:extLst>
          </p:cNvPr>
          <p:cNvSpPr>
            <a:spLocks noGrp="1"/>
          </p:cNvSpPr>
          <p:nvPr>
            <p:ph type="body" sz="quarter" idx="3"/>
          </p:nvPr>
        </p:nvSpPr>
        <p:spPr>
          <a:xfrm>
            <a:off x="6275388" y="1797111"/>
            <a:ext cx="5314950" cy="319971"/>
          </a:xfrm>
        </p:spPr>
        <p:txBody>
          <a:bodyPr anchor="b">
            <a:noAutofit/>
          </a:bodyPr>
          <a:lstStyle>
            <a:lvl1pPr marL="0" indent="0">
              <a:buNone/>
              <a:defRPr sz="18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Platshållare för innehåll 5">
            <a:extLst>
              <a:ext uri="{FF2B5EF4-FFF2-40B4-BE49-F238E27FC236}">
                <a16:creationId xmlns:a16="http://schemas.microsoft.com/office/drawing/2014/main" id="{C9A9E6FC-CBB8-1BD8-F388-D4BAEC7E1F13}"/>
              </a:ext>
            </a:extLst>
          </p:cNvPr>
          <p:cNvSpPr>
            <a:spLocks noGrp="1"/>
          </p:cNvSpPr>
          <p:nvPr>
            <p:ph sz="quarter" idx="4"/>
          </p:nvPr>
        </p:nvSpPr>
        <p:spPr>
          <a:xfrm>
            <a:off x="6275388" y="2179163"/>
            <a:ext cx="5314950" cy="4148611"/>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7" name="Platshållare för datum 6">
            <a:extLst>
              <a:ext uri="{FF2B5EF4-FFF2-40B4-BE49-F238E27FC236}">
                <a16:creationId xmlns:a16="http://schemas.microsoft.com/office/drawing/2014/main" id="{CAFDD56A-1297-3792-8143-D555882FE2CA}"/>
              </a:ext>
            </a:extLst>
          </p:cNvPr>
          <p:cNvSpPr>
            <a:spLocks noGrp="1"/>
          </p:cNvSpPr>
          <p:nvPr>
            <p:ph type="dt" sz="half" idx="10"/>
          </p:nvPr>
        </p:nvSpPr>
        <p:spPr/>
        <p:txBody>
          <a:bodyPr/>
          <a:lstStyle/>
          <a:p>
            <a:r>
              <a:rPr lang="hi-IN"/>
              <a:t>06-09-2024</a:t>
            </a:r>
            <a:endParaRPr lang="sv-SE"/>
          </a:p>
        </p:txBody>
      </p:sp>
      <p:sp>
        <p:nvSpPr>
          <p:cNvPr id="8" name="Platshållare för sidfot 7">
            <a:extLst>
              <a:ext uri="{FF2B5EF4-FFF2-40B4-BE49-F238E27FC236}">
                <a16:creationId xmlns:a16="http://schemas.microsoft.com/office/drawing/2014/main" id="{A57BD6EF-A167-CE86-7A77-2162641605FD}"/>
              </a:ext>
            </a:extLst>
          </p:cNvPr>
          <p:cNvSpPr>
            <a:spLocks noGrp="1"/>
          </p:cNvSpPr>
          <p:nvPr>
            <p:ph type="ftr" sz="quarter" idx="11"/>
          </p:nvPr>
        </p:nvSpPr>
        <p:spPr/>
        <p:txBody>
          <a:bodyPr/>
          <a:lstStyle/>
          <a:p>
            <a:r>
              <a:rPr lang="sv-SE"/>
              <a:t>Aman Sharma | amansha@kth.se</a:t>
            </a:r>
          </a:p>
        </p:txBody>
      </p:sp>
      <p:sp>
        <p:nvSpPr>
          <p:cNvPr id="9" name="Platshållare för bildnummer 8">
            <a:extLst>
              <a:ext uri="{FF2B5EF4-FFF2-40B4-BE49-F238E27FC236}">
                <a16:creationId xmlns:a16="http://schemas.microsoft.com/office/drawing/2014/main" id="{CDB4B22B-EE55-F7F6-4734-928F7B66EC5D}"/>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7197619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7" name="Rubrik 6">
            <a:extLst>
              <a:ext uri="{FF2B5EF4-FFF2-40B4-BE49-F238E27FC236}">
                <a16:creationId xmlns:a16="http://schemas.microsoft.com/office/drawing/2014/main" id="{9B9D78B8-14EA-7C8B-0F6E-5FC0A61A7676}"/>
              </a:ext>
            </a:extLst>
          </p:cNvPr>
          <p:cNvSpPr>
            <a:spLocks noGrp="1"/>
          </p:cNvSpPr>
          <p:nvPr>
            <p:ph type="title"/>
          </p:nvPr>
        </p:nvSpPr>
        <p:spPr>
          <a:xfrm>
            <a:off x="600076" y="1095632"/>
            <a:ext cx="4929982" cy="977612"/>
          </a:xfrm>
        </p:spPr>
        <p:txBody>
          <a:bodyPr/>
          <a:lstStyle/>
          <a:p>
            <a:r>
              <a:rPr lang="sv-SE"/>
              <a:t>Klicka här för att ändra mall för rubrikformat</a:t>
            </a:r>
          </a:p>
        </p:txBody>
      </p:sp>
      <p:sp>
        <p:nvSpPr>
          <p:cNvPr id="6" name="Platshållare för innehåll 2">
            <a:extLst>
              <a:ext uri="{FF2B5EF4-FFF2-40B4-BE49-F238E27FC236}">
                <a16:creationId xmlns:a16="http://schemas.microsoft.com/office/drawing/2014/main" id="{C8E71948-DDFC-93D6-07D4-FA5E9923A9C4}"/>
              </a:ext>
            </a:extLst>
          </p:cNvPr>
          <p:cNvSpPr>
            <a:spLocks noGrp="1"/>
          </p:cNvSpPr>
          <p:nvPr>
            <p:ph sz="half" idx="1"/>
          </p:nvPr>
        </p:nvSpPr>
        <p:spPr>
          <a:xfrm>
            <a:off x="600075" y="2281473"/>
            <a:ext cx="4929982" cy="40463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8" name="Platshållare för bild 2">
            <a:extLst>
              <a:ext uri="{FF2B5EF4-FFF2-40B4-BE49-F238E27FC236}">
                <a16:creationId xmlns:a16="http://schemas.microsoft.com/office/drawing/2014/main" id="{A51C4AA9-7CC2-70C9-89B3-A18AC9ECAA3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r>
              <a:rPr lang="hi-IN"/>
              <a:t>06-09-2024</a:t>
            </a:r>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622685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navy blue">
    <p:bg>
      <p:bgPr>
        <a:solidFill>
          <a:schemeClr val="accent3"/>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063A90AC-AA0F-4983-942B-962F71B301C4}"/>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3936" b="32409"/>
          <a:stretch/>
        </p:blipFill>
        <p:spPr>
          <a:xfrm>
            <a:off x="-1" y="1"/>
            <a:ext cx="3177767" cy="4635374"/>
          </a:xfrm>
          <a:prstGeom prst="rect">
            <a:avLst/>
          </a:prstGeom>
        </p:spPr>
      </p:pic>
      <p:pic>
        <p:nvPicPr>
          <p:cNvPr id="10" name="Bild 9">
            <a:extLst>
              <a:ext uri="{FF2B5EF4-FFF2-40B4-BE49-F238E27FC236}">
                <a16:creationId xmlns:a16="http://schemas.microsoft.com/office/drawing/2014/main" id="{73BDFF50-BF25-9A02-09D1-C21E45C0BA8F}"/>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t="72740" r="75198" b="-1"/>
          <a:stretch/>
        </p:blipFill>
        <p:spPr>
          <a:xfrm flipH="1">
            <a:off x="9166550" y="4988459"/>
            <a:ext cx="3023858" cy="1869540"/>
          </a:xfrm>
          <a:prstGeom prst="rect">
            <a:avLst/>
          </a:prstGeom>
        </p:spPr>
      </p:pic>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a:t>Presentation </a:t>
            </a:r>
            <a:r>
              <a:rPr lang="sv-SE" err="1"/>
              <a:t>title</a:t>
            </a:r>
            <a:endParaRPr lang="sv-SE"/>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err="1"/>
              <a:t>Subtitle</a:t>
            </a:r>
            <a:r>
              <a:rPr lang="sv-SE"/>
              <a:t> </a:t>
            </a:r>
            <a:r>
              <a:rPr lang="sv-SE" err="1"/>
              <a:t>here</a:t>
            </a:r>
            <a:endParaRPr lang="sv-SE"/>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r>
              <a:rPr lang="hi-IN"/>
              <a:t>06-09-2024</a:t>
            </a:r>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Aman Sharma | amansha@kth.se</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9665845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light blue">
    <p:bg>
      <p:bgPr>
        <a:solidFill>
          <a:schemeClr val="accent4"/>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3CE53B21-3BB0-7776-1C8F-14570934732F}"/>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0" name="Rubrik 1">
            <a:extLst>
              <a:ext uri="{FF2B5EF4-FFF2-40B4-BE49-F238E27FC236}">
                <a16:creationId xmlns:a16="http://schemas.microsoft.com/office/drawing/2014/main" id="{70BAD773-C5A8-1DD6-DAEF-296346C1E1B4}"/>
              </a:ext>
            </a:extLst>
          </p:cNvPr>
          <p:cNvSpPr>
            <a:spLocks noGrp="1"/>
          </p:cNvSpPr>
          <p:nvPr>
            <p:ph type="title"/>
          </p:nvPr>
        </p:nvSpPr>
        <p:spPr>
          <a:xfrm>
            <a:off x="600076" y="1095632"/>
            <a:ext cx="4929982" cy="977612"/>
          </a:xfrm>
        </p:spPr>
        <p:txBody>
          <a:bodyPr/>
          <a:lstStyle/>
          <a:p>
            <a:r>
              <a:rPr lang="sv-SE"/>
              <a:t>Klicka här för att ändra mall för rubrikformat</a:t>
            </a:r>
          </a:p>
        </p:txBody>
      </p:sp>
      <p:sp>
        <p:nvSpPr>
          <p:cNvPr id="8" name="Platshållare för innehåll 1">
            <a:extLst>
              <a:ext uri="{FF2B5EF4-FFF2-40B4-BE49-F238E27FC236}">
                <a16:creationId xmlns:a16="http://schemas.microsoft.com/office/drawing/2014/main" id="{9E21FC13-6345-3248-A947-DE8A8903EE8D}"/>
              </a:ext>
            </a:extLst>
          </p:cNvPr>
          <p:cNvSpPr>
            <a:spLocks noGrp="1"/>
          </p:cNvSpPr>
          <p:nvPr>
            <p:ph sz="half" idx="1"/>
          </p:nvPr>
        </p:nvSpPr>
        <p:spPr>
          <a:xfrm>
            <a:off x="600075" y="2281473"/>
            <a:ext cx="4929982" cy="40463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11" name="Rubrik 2">
            <a:extLst>
              <a:ext uri="{FF2B5EF4-FFF2-40B4-BE49-F238E27FC236}">
                <a16:creationId xmlns:a16="http://schemas.microsoft.com/office/drawing/2014/main" id="{45E054D9-4635-C7AD-5248-012C9290BBA9}"/>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sv-SE"/>
              <a:t>Klicka här för att ändra format på bakgrundstexten</a:t>
            </a:r>
          </a:p>
        </p:txBody>
      </p:sp>
      <p:sp>
        <p:nvSpPr>
          <p:cNvPr id="9" name="Platshållare för innehåll 2">
            <a:extLst>
              <a:ext uri="{FF2B5EF4-FFF2-40B4-BE49-F238E27FC236}">
                <a16:creationId xmlns:a16="http://schemas.microsoft.com/office/drawing/2014/main" id="{08973148-6FE0-2E5B-CDAC-B5A8EFA5DCAF}"/>
              </a:ext>
            </a:extLst>
          </p:cNvPr>
          <p:cNvSpPr>
            <a:spLocks noGrp="1"/>
          </p:cNvSpPr>
          <p:nvPr>
            <p:ph sz="half" idx="13"/>
          </p:nvPr>
        </p:nvSpPr>
        <p:spPr>
          <a:xfrm>
            <a:off x="6661947" y="2281473"/>
            <a:ext cx="4928391" cy="40463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r>
              <a:rPr lang="hi-IN"/>
              <a:t>06-09-2024</a:t>
            </a:r>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1794251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sand">
    <p:bg>
      <p:bgPr>
        <a:solidFill>
          <a:schemeClr val="bg2"/>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D98A3471-E78E-5A25-CDCD-A70A1BA88DD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A2A70668-AB85-7E63-22C0-B9431D72BC07}"/>
              </a:ext>
            </a:extLst>
          </p:cNvPr>
          <p:cNvSpPr>
            <a:spLocks noGrp="1"/>
          </p:cNvSpPr>
          <p:nvPr>
            <p:ph type="title"/>
          </p:nvPr>
        </p:nvSpPr>
        <p:spPr>
          <a:xfrm>
            <a:off x="600076" y="1095632"/>
            <a:ext cx="4929982" cy="977612"/>
          </a:xfrm>
        </p:spPr>
        <p:txBody>
          <a:bodyPr/>
          <a:lstStyle/>
          <a:p>
            <a:r>
              <a:rPr lang="sv-SE"/>
              <a:t>Klicka här för att ändra mall för rubrikformat</a:t>
            </a:r>
          </a:p>
        </p:txBody>
      </p:sp>
      <p:sp>
        <p:nvSpPr>
          <p:cNvPr id="11" name="Platshållare för innehåll 1">
            <a:extLst>
              <a:ext uri="{FF2B5EF4-FFF2-40B4-BE49-F238E27FC236}">
                <a16:creationId xmlns:a16="http://schemas.microsoft.com/office/drawing/2014/main" id="{65773533-9418-9BC8-07BE-DE1982D8EE15}"/>
              </a:ext>
            </a:extLst>
          </p:cNvPr>
          <p:cNvSpPr>
            <a:spLocks noGrp="1"/>
          </p:cNvSpPr>
          <p:nvPr>
            <p:ph sz="half" idx="1"/>
          </p:nvPr>
        </p:nvSpPr>
        <p:spPr>
          <a:xfrm>
            <a:off x="600075" y="2281473"/>
            <a:ext cx="4929982" cy="40463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8" name="Rubrik 2">
            <a:extLst>
              <a:ext uri="{FF2B5EF4-FFF2-40B4-BE49-F238E27FC236}">
                <a16:creationId xmlns:a16="http://schemas.microsoft.com/office/drawing/2014/main" id="{592051F6-14B7-8364-56E9-FC036767257B}"/>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sv-SE"/>
              <a:t>Klicka här för att ändra format på bakgrundstexten</a:t>
            </a:r>
          </a:p>
        </p:txBody>
      </p:sp>
      <p:sp>
        <p:nvSpPr>
          <p:cNvPr id="10" name="Platshållare för innehåll 2">
            <a:extLst>
              <a:ext uri="{FF2B5EF4-FFF2-40B4-BE49-F238E27FC236}">
                <a16:creationId xmlns:a16="http://schemas.microsoft.com/office/drawing/2014/main" id="{BF2B79C1-A27F-5DA9-D1F0-FC96C9A68BC7}"/>
              </a:ext>
            </a:extLst>
          </p:cNvPr>
          <p:cNvSpPr>
            <a:spLocks noGrp="1"/>
          </p:cNvSpPr>
          <p:nvPr>
            <p:ph sz="half" idx="13"/>
          </p:nvPr>
        </p:nvSpPr>
        <p:spPr>
          <a:xfrm>
            <a:off x="6661947" y="2281473"/>
            <a:ext cx="4928391" cy="40463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r>
              <a:rPr lang="hi-IN"/>
              <a:t>06-09-2024</a:t>
            </a:r>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6169482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KTH blue">
    <p:bg>
      <p:bgPr>
        <a:solidFill>
          <a:schemeClr val="accent1"/>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83C6AD54-EED3-3960-39F1-6C44C49ED29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3B85E6DD-F8DF-4BBD-E46A-52EC6D703C63}"/>
              </a:ext>
            </a:extLst>
          </p:cNvPr>
          <p:cNvSpPr>
            <a:spLocks noGrp="1"/>
          </p:cNvSpPr>
          <p:nvPr>
            <p:ph type="title"/>
          </p:nvPr>
        </p:nvSpPr>
        <p:spPr>
          <a:xfrm>
            <a:off x="600076" y="1095632"/>
            <a:ext cx="4929982" cy="977612"/>
          </a:xfrm>
        </p:spPr>
        <p:txBody>
          <a:bodyPr/>
          <a:lstStyle/>
          <a:p>
            <a:r>
              <a:rPr lang="sv-SE"/>
              <a:t>Klicka här för att ändra mall för rubrikformat</a:t>
            </a:r>
          </a:p>
        </p:txBody>
      </p:sp>
      <p:sp>
        <p:nvSpPr>
          <p:cNvPr id="13" name="Platshållare för innehåll 1">
            <a:extLst>
              <a:ext uri="{FF2B5EF4-FFF2-40B4-BE49-F238E27FC236}">
                <a16:creationId xmlns:a16="http://schemas.microsoft.com/office/drawing/2014/main" id="{DD1CE06C-E8A4-9360-B155-3B7D11D411EA}"/>
              </a:ext>
            </a:extLst>
          </p:cNvPr>
          <p:cNvSpPr>
            <a:spLocks noGrp="1"/>
          </p:cNvSpPr>
          <p:nvPr>
            <p:ph sz="half" idx="1"/>
          </p:nvPr>
        </p:nvSpPr>
        <p:spPr>
          <a:xfrm>
            <a:off x="600075" y="2281473"/>
            <a:ext cx="4929982" cy="40463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8" name="Rubrik 2">
            <a:extLst>
              <a:ext uri="{FF2B5EF4-FFF2-40B4-BE49-F238E27FC236}">
                <a16:creationId xmlns:a16="http://schemas.microsoft.com/office/drawing/2014/main" id="{CC32D746-BC2A-D4E0-4FDE-8026A3339744}"/>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bg1"/>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sv-SE"/>
              <a:t>Klicka här för att ändra format på bakgrundstexten</a:t>
            </a:r>
          </a:p>
        </p:txBody>
      </p:sp>
      <p:sp>
        <p:nvSpPr>
          <p:cNvPr id="10" name="Platshållare för innehåll 2">
            <a:extLst>
              <a:ext uri="{FF2B5EF4-FFF2-40B4-BE49-F238E27FC236}">
                <a16:creationId xmlns:a16="http://schemas.microsoft.com/office/drawing/2014/main" id="{0B6CAC2E-851A-9B60-91F5-AEEA25AB753E}"/>
              </a:ext>
            </a:extLst>
          </p:cNvPr>
          <p:cNvSpPr>
            <a:spLocks noGrp="1"/>
          </p:cNvSpPr>
          <p:nvPr>
            <p:ph sz="half" idx="13"/>
          </p:nvPr>
        </p:nvSpPr>
        <p:spPr>
          <a:xfrm>
            <a:off x="6661947" y="2281473"/>
            <a:ext cx="4928391" cy="4046300"/>
          </a:xfrm>
        </p:spPr>
        <p:txBody>
          <a:bodyPr/>
          <a:lstStyle>
            <a:lvl1pPr>
              <a:buClr>
                <a:schemeClr val="accent2"/>
              </a:buClr>
              <a:defRPr>
                <a:solidFill>
                  <a:schemeClr val="bg1"/>
                </a:solidFill>
              </a:defRPr>
            </a:lvl1pPr>
            <a:lvl2pPr>
              <a:buClr>
                <a:schemeClr val="accent2"/>
              </a:buClr>
              <a:defRPr>
                <a:solidFill>
                  <a:schemeClr val="bg1"/>
                </a:solidFill>
              </a:defRPr>
            </a:lvl2pPr>
            <a:lvl3pPr>
              <a:buClr>
                <a:schemeClr val="accent2"/>
              </a:buClr>
              <a:defRPr>
                <a:solidFill>
                  <a:schemeClr val="bg1"/>
                </a:solidFill>
              </a:defRPr>
            </a:lvl3pPr>
            <a:lvl4pPr>
              <a:buClr>
                <a:schemeClr val="accent2"/>
              </a:buClr>
              <a:defRPr>
                <a:solidFill>
                  <a:schemeClr val="bg1"/>
                </a:solidFill>
              </a:defRPr>
            </a:lvl4pPr>
            <a:lvl5pPr>
              <a:buClr>
                <a:schemeClr val="accent2"/>
              </a:buClr>
              <a:defRPr>
                <a:solidFill>
                  <a:schemeClr val="bg1"/>
                </a:solidFill>
              </a:defRPr>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r>
              <a:rPr lang="hi-IN"/>
              <a:t>06-09-2024</a:t>
            </a:r>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23715672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navy blue">
    <p:bg>
      <p:bgPr>
        <a:solidFill>
          <a:schemeClr val="tx2"/>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4BFF3707-BCF8-3B40-4A6E-BB485A3058DD}"/>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7E30C4E1-FD13-FB51-43E8-4F36CF652781}"/>
              </a:ext>
            </a:extLst>
          </p:cNvPr>
          <p:cNvSpPr>
            <a:spLocks noGrp="1"/>
          </p:cNvSpPr>
          <p:nvPr>
            <p:ph type="title"/>
          </p:nvPr>
        </p:nvSpPr>
        <p:spPr>
          <a:xfrm>
            <a:off x="600076" y="1095632"/>
            <a:ext cx="4929982" cy="977612"/>
          </a:xfrm>
        </p:spPr>
        <p:txBody>
          <a:bodyPr/>
          <a:lstStyle/>
          <a:p>
            <a:r>
              <a:rPr lang="sv-SE"/>
              <a:t>Klicka här för att ändra mall för rubrikformat</a:t>
            </a:r>
          </a:p>
        </p:txBody>
      </p:sp>
      <p:sp>
        <p:nvSpPr>
          <p:cNvPr id="13" name="Platshållare för innehåll 1">
            <a:extLst>
              <a:ext uri="{FF2B5EF4-FFF2-40B4-BE49-F238E27FC236}">
                <a16:creationId xmlns:a16="http://schemas.microsoft.com/office/drawing/2014/main" id="{E649F8F8-B8DB-7C5C-A600-75F519BA5D5A}"/>
              </a:ext>
            </a:extLst>
          </p:cNvPr>
          <p:cNvSpPr>
            <a:spLocks noGrp="1"/>
          </p:cNvSpPr>
          <p:nvPr>
            <p:ph sz="half" idx="1"/>
          </p:nvPr>
        </p:nvSpPr>
        <p:spPr>
          <a:xfrm>
            <a:off x="600075" y="2281473"/>
            <a:ext cx="4929982" cy="40463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8" name="Rubrik 2">
            <a:extLst>
              <a:ext uri="{FF2B5EF4-FFF2-40B4-BE49-F238E27FC236}">
                <a16:creationId xmlns:a16="http://schemas.microsoft.com/office/drawing/2014/main" id="{D24132AE-47F1-716B-6975-B6DE84BD7143}"/>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bg1"/>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sv-SE"/>
              <a:t>Klicka här för att ändra format på bakgrundstexten</a:t>
            </a:r>
          </a:p>
        </p:txBody>
      </p:sp>
      <p:sp>
        <p:nvSpPr>
          <p:cNvPr id="10" name="Platshållare för innehåll 2">
            <a:extLst>
              <a:ext uri="{FF2B5EF4-FFF2-40B4-BE49-F238E27FC236}">
                <a16:creationId xmlns:a16="http://schemas.microsoft.com/office/drawing/2014/main" id="{C2860E0A-4616-275E-6EEB-5B0EBBD9F7E3}"/>
              </a:ext>
            </a:extLst>
          </p:cNvPr>
          <p:cNvSpPr>
            <a:spLocks noGrp="1"/>
          </p:cNvSpPr>
          <p:nvPr>
            <p:ph sz="half" idx="13"/>
          </p:nvPr>
        </p:nvSpPr>
        <p:spPr>
          <a:xfrm>
            <a:off x="6661947" y="2281473"/>
            <a:ext cx="4928391" cy="40463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r>
              <a:rPr lang="hi-IN"/>
              <a:t>06-09-2024</a:t>
            </a:r>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34309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green">
    <p:bg>
      <p:bgPr>
        <a:solidFill>
          <a:srgbClr val="C7EBBA"/>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3C498978-27A1-BC36-D1C0-F12E64FC5C0E}"/>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58CDF499-9790-E8A2-3B44-8DDFA267A94F}"/>
              </a:ext>
            </a:extLst>
          </p:cNvPr>
          <p:cNvSpPr>
            <a:spLocks noGrp="1"/>
          </p:cNvSpPr>
          <p:nvPr>
            <p:ph type="title"/>
          </p:nvPr>
        </p:nvSpPr>
        <p:spPr>
          <a:xfrm>
            <a:off x="600076" y="1095632"/>
            <a:ext cx="4929982" cy="977612"/>
          </a:xfrm>
        </p:spPr>
        <p:txBody>
          <a:bodyPr/>
          <a:lstStyle/>
          <a:p>
            <a:r>
              <a:rPr lang="sv-SE"/>
              <a:t>Klicka här för att ändra mall för rubrikformat</a:t>
            </a:r>
          </a:p>
        </p:txBody>
      </p:sp>
      <p:sp>
        <p:nvSpPr>
          <p:cNvPr id="11" name="Platshållare för innehåll 1">
            <a:extLst>
              <a:ext uri="{FF2B5EF4-FFF2-40B4-BE49-F238E27FC236}">
                <a16:creationId xmlns:a16="http://schemas.microsoft.com/office/drawing/2014/main" id="{86430320-1A4F-412F-300A-456151767E30}"/>
              </a:ext>
            </a:extLst>
          </p:cNvPr>
          <p:cNvSpPr>
            <a:spLocks noGrp="1"/>
          </p:cNvSpPr>
          <p:nvPr>
            <p:ph sz="half" idx="1"/>
          </p:nvPr>
        </p:nvSpPr>
        <p:spPr>
          <a:xfrm>
            <a:off x="600075" y="2281473"/>
            <a:ext cx="4929982" cy="40463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8" name="Rubrik 2">
            <a:extLst>
              <a:ext uri="{FF2B5EF4-FFF2-40B4-BE49-F238E27FC236}">
                <a16:creationId xmlns:a16="http://schemas.microsoft.com/office/drawing/2014/main" id="{9B510906-94F4-6B14-FDC7-76CDBAF81A19}"/>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sv-SE"/>
              <a:t>Klicka här för att ändra format på bakgrundstexten</a:t>
            </a:r>
          </a:p>
        </p:txBody>
      </p:sp>
      <p:sp>
        <p:nvSpPr>
          <p:cNvPr id="10" name="Platshållare för innehåll 2">
            <a:extLst>
              <a:ext uri="{FF2B5EF4-FFF2-40B4-BE49-F238E27FC236}">
                <a16:creationId xmlns:a16="http://schemas.microsoft.com/office/drawing/2014/main" id="{334025BC-079F-EA86-F798-CAD6618E645E}"/>
              </a:ext>
            </a:extLst>
          </p:cNvPr>
          <p:cNvSpPr>
            <a:spLocks noGrp="1"/>
          </p:cNvSpPr>
          <p:nvPr>
            <p:ph sz="half" idx="13"/>
          </p:nvPr>
        </p:nvSpPr>
        <p:spPr>
          <a:xfrm>
            <a:off x="6661947" y="2281473"/>
            <a:ext cx="4928391" cy="40463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r>
              <a:rPr lang="hi-IN"/>
              <a:t>06-09-2024</a:t>
            </a:r>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12125025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parison, teal">
    <p:bg>
      <p:bgPr>
        <a:solidFill>
          <a:srgbClr val="B2E0E0"/>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925A3E22-BA62-7F69-450C-20B52F594B7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E1E07B9C-02BD-AC56-ABC5-455CEBB24ACF}"/>
              </a:ext>
            </a:extLst>
          </p:cNvPr>
          <p:cNvSpPr>
            <a:spLocks noGrp="1"/>
          </p:cNvSpPr>
          <p:nvPr>
            <p:ph type="title"/>
          </p:nvPr>
        </p:nvSpPr>
        <p:spPr>
          <a:xfrm>
            <a:off x="600076" y="1095632"/>
            <a:ext cx="4929982" cy="977612"/>
          </a:xfrm>
        </p:spPr>
        <p:txBody>
          <a:bodyPr/>
          <a:lstStyle/>
          <a:p>
            <a:r>
              <a:rPr lang="sv-SE"/>
              <a:t>Klicka här för att ändra mall för rubrikformat</a:t>
            </a:r>
          </a:p>
        </p:txBody>
      </p:sp>
      <p:sp>
        <p:nvSpPr>
          <p:cNvPr id="11" name="Platshållare för innehåll 1">
            <a:extLst>
              <a:ext uri="{FF2B5EF4-FFF2-40B4-BE49-F238E27FC236}">
                <a16:creationId xmlns:a16="http://schemas.microsoft.com/office/drawing/2014/main" id="{22D67319-CD30-B99B-C636-4905BD0CE9D9}"/>
              </a:ext>
            </a:extLst>
          </p:cNvPr>
          <p:cNvSpPr>
            <a:spLocks noGrp="1"/>
          </p:cNvSpPr>
          <p:nvPr>
            <p:ph sz="half" idx="1"/>
          </p:nvPr>
        </p:nvSpPr>
        <p:spPr>
          <a:xfrm>
            <a:off x="600075" y="2281473"/>
            <a:ext cx="4929982" cy="40463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8" name="Rubrik 2">
            <a:extLst>
              <a:ext uri="{FF2B5EF4-FFF2-40B4-BE49-F238E27FC236}">
                <a16:creationId xmlns:a16="http://schemas.microsoft.com/office/drawing/2014/main" id="{FE151B58-3B63-330E-7BE5-9A36F8D82000}"/>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sv-SE"/>
              <a:t>Klicka här för att ändra format på bakgrundstexten</a:t>
            </a:r>
          </a:p>
        </p:txBody>
      </p:sp>
      <p:sp>
        <p:nvSpPr>
          <p:cNvPr id="10" name="Platshållare för innehåll 2">
            <a:extLst>
              <a:ext uri="{FF2B5EF4-FFF2-40B4-BE49-F238E27FC236}">
                <a16:creationId xmlns:a16="http://schemas.microsoft.com/office/drawing/2014/main" id="{1BA7EFEF-D6C1-C9F7-8504-107188FC0566}"/>
              </a:ext>
            </a:extLst>
          </p:cNvPr>
          <p:cNvSpPr>
            <a:spLocks noGrp="1"/>
          </p:cNvSpPr>
          <p:nvPr>
            <p:ph sz="half" idx="13"/>
          </p:nvPr>
        </p:nvSpPr>
        <p:spPr>
          <a:xfrm>
            <a:off x="6661947" y="2281473"/>
            <a:ext cx="4928391" cy="40463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r>
              <a:rPr lang="hi-IN"/>
              <a:t>06-09-2024</a:t>
            </a:r>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9062174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red">
    <p:bg>
      <p:bgPr>
        <a:solidFill>
          <a:srgbClr val="FFCCC4"/>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0A12FA56-217E-78A9-0201-C28109AB8E9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214F56B9-DEF6-409D-736C-E96172170452}"/>
              </a:ext>
            </a:extLst>
          </p:cNvPr>
          <p:cNvSpPr>
            <a:spLocks noGrp="1"/>
          </p:cNvSpPr>
          <p:nvPr>
            <p:ph type="title"/>
          </p:nvPr>
        </p:nvSpPr>
        <p:spPr>
          <a:xfrm>
            <a:off x="600076" y="1095632"/>
            <a:ext cx="4929982" cy="977612"/>
          </a:xfrm>
        </p:spPr>
        <p:txBody>
          <a:bodyPr/>
          <a:lstStyle/>
          <a:p>
            <a:r>
              <a:rPr lang="sv-SE"/>
              <a:t>Klicka här för att ändra mall för rubrikformat</a:t>
            </a:r>
          </a:p>
        </p:txBody>
      </p:sp>
      <p:sp>
        <p:nvSpPr>
          <p:cNvPr id="11" name="Platshållare för innehåll 1">
            <a:extLst>
              <a:ext uri="{FF2B5EF4-FFF2-40B4-BE49-F238E27FC236}">
                <a16:creationId xmlns:a16="http://schemas.microsoft.com/office/drawing/2014/main" id="{C0ECC4A3-C076-B625-7E77-9DE3F047B9BB}"/>
              </a:ext>
            </a:extLst>
          </p:cNvPr>
          <p:cNvSpPr>
            <a:spLocks noGrp="1"/>
          </p:cNvSpPr>
          <p:nvPr>
            <p:ph sz="half" idx="1"/>
          </p:nvPr>
        </p:nvSpPr>
        <p:spPr>
          <a:xfrm>
            <a:off x="600075" y="2281473"/>
            <a:ext cx="4929982" cy="40463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8" name="Rubrik 2">
            <a:extLst>
              <a:ext uri="{FF2B5EF4-FFF2-40B4-BE49-F238E27FC236}">
                <a16:creationId xmlns:a16="http://schemas.microsoft.com/office/drawing/2014/main" id="{0A9AF8D0-B58B-0439-D162-96136F7DA0C7}"/>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sv-SE"/>
              <a:t>Klicka här för att ändra format på bakgrundstexten</a:t>
            </a:r>
          </a:p>
        </p:txBody>
      </p:sp>
      <p:sp>
        <p:nvSpPr>
          <p:cNvPr id="10" name="Platshållare för innehåll 2">
            <a:extLst>
              <a:ext uri="{FF2B5EF4-FFF2-40B4-BE49-F238E27FC236}">
                <a16:creationId xmlns:a16="http://schemas.microsoft.com/office/drawing/2014/main" id="{BC163C54-5959-5606-C36B-9E364C931E73}"/>
              </a:ext>
            </a:extLst>
          </p:cNvPr>
          <p:cNvSpPr>
            <a:spLocks noGrp="1"/>
          </p:cNvSpPr>
          <p:nvPr>
            <p:ph sz="half" idx="13"/>
          </p:nvPr>
        </p:nvSpPr>
        <p:spPr>
          <a:xfrm>
            <a:off x="6661947" y="2281473"/>
            <a:ext cx="4928391" cy="40463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r>
              <a:rPr lang="hi-IN"/>
              <a:t>06-09-2024</a:t>
            </a:r>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41784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yellow">
    <p:bg>
      <p:bgPr>
        <a:solidFill>
          <a:srgbClr val="FFF0B0"/>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A5D08FD5-CEDA-760E-6063-D0EA59B0D676}"/>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F9485CCE-1723-48F8-36F7-B271C8911C85}"/>
              </a:ext>
            </a:extLst>
          </p:cNvPr>
          <p:cNvSpPr>
            <a:spLocks noGrp="1"/>
          </p:cNvSpPr>
          <p:nvPr>
            <p:ph type="title"/>
          </p:nvPr>
        </p:nvSpPr>
        <p:spPr>
          <a:xfrm>
            <a:off x="600076" y="1095632"/>
            <a:ext cx="4929982" cy="977612"/>
          </a:xfrm>
        </p:spPr>
        <p:txBody>
          <a:bodyPr/>
          <a:lstStyle/>
          <a:p>
            <a:r>
              <a:rPr lang="sv-SE"/>
              <a:t>Klicka här för att ändra mall för rubrikformat</a:t>
            </a:r>
          </a:p>
        </p:txBody>
      </p:sp>
      <p:sp>
        <p:nvSpPr>
          <p:cNvPr id="11" name="Platshållare för innehåll 1">
            <a:extLst>
              <a:ext uri="{FF2B5EF4-FFF2-40B4-BE49-F238E27FC236}">
                <a16:creationId xmlns:a16="http://schemas.microsoft.com/office/drawing/2014/main" id="{020AD7BA-30E7-614D-F529-872AA9BB7A1A}"/>
              </a:ext>
            </a:extLst>
          </p:cNvPr>
          <p:cNvSpPr>
            <a:spLocks noGrp="1"/>
          </p:cNvSpPr>
          <p:nvPr>
            <p:ph sz="half" idx="1"/>
          </p:nvPr>
        </p:nvSpPr>
        <p:spPr>
          <a:xfrm>
            <a:off x="600075" y="2281473"/>
            <a:ext cx="4929982" cy="40463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8" name="Rubrik 2">
            <a:extLst>
              <a:ext uri="{FF2B5EF4-FFF2-40B4-BE49-F238E27FC236}">
                <a16:creationId xmlns:a16="http://schemas.microsoft.com/office/drawing/2014/main" id="{976FF026-F97C-9444-5B6A-C4AF50690ADD}"/>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sv-SE"/>
              <a:t>Klicka här för att ändra format på bakgrundstexten</a:t>
            </a:r>
          </a:p>
        </p:txBody>
      </p:sp>
      <p:sp>
        <p:nvSpPr>
          <p:cNvPr id="10" name="Platshållare för innehåll 2">
            <a:extLst>
              <a:ext uri="{FF2B5EF4-FFF2-40B4-BE49-F238E27FC236}">
                <a16:creationId xmlns:a16="http://schemas.microsoft.com/office/drawing/2014/main" id="{93803107-D46C-D12D-AAD7-E84641384E1F}"/>
              </a:ext>
            </a:extLst>
          </p:cNvPr>
          <p:cNvSpPr>
            <a:spLocks noGrp="1"/>
          </p:cNvSpPr>
          <p:nvPr>
            <p:ph sz="half" idx="13"/>
          </p:nvPr>
        </p:nvSpPr>
        <p:spPr>
          <a:xfrm>
            <a:off x="6661947" y="2281473"/>
            <a:ext cx="4928391" cy="40463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r>
              <a:rPr lang="hi-IN"/>
              <a:t>06-09-2024</a:t>
            </a:r>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26502592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line and 1 imag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sv-SE"/>
              <a:t>Klicka här för att ändra mall för rubrikformat</a:t>
            </a:r>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4" y="1919288"/>
            <a:ext cx="10990263"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r>
              <a:rPr lang="hi-IN"/>
              <a:t>06-09-2024</a:t>
            </a:r>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4566691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line and 2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sv-SE"/>
              <a:t>Klicka här för att ändra mall för rubrikformat</a:t>
            </a:r>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5314950"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6273800" y="1919288"/>
            <a:ext cx="5314950"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r>
              <a:rPr lang="hi-IN"/>
              <a:t>06-09-2024</a:t>
            </a:r>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906981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E4E20116-AB17-4A1A-F8AD-05FA68213302}"/>
              </a:ext>
            </a:extLst>
          </p:cNvPr>
          <p:cNvSpPr/>
          <p:nvPr userDrawn="1"/>
        </p:nvSpPr>
        <p:spPr>
          <a:xfrm>
            <a:off x="0" y="0"/>
            <a:ext cx="12192000" cy="6858000"/>
          </a:xfrm>
          <a:prstGeom prst="rect">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a:t>Presentation </a:t>
            </a:r>
            <a:r>
              <a:rPr lang="sv-SE" err="1"/>
              <a:t>title</a:t>
            </a:r>
            <a:endParaRPr lang="sv-SE"/>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err="1"/>
              <a:t>Subtitle</a:t>
            </a:r>
            <a:r>
              <a:rPr lang="sv-SE"/>
              <a:t> </a:t>
            </a:r>
            <a:r>
              <a:rPr lang="sv-SE" err="1"/>
              <a:t>here</a:t>
            </a:r>
            <a:endParaRPr lang="sv-SE"/>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r>
              <a:rPr lang="hi-IN"/>
              <a:t>06-09-2024</a:t>
            </a:r>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Aman Sharma | amansha@kth.se</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
        <p:nvSpPr>
          <p:cNvPr id="8" name="Rektangel 7">
            <a:extLst>
              <a:ext uri="{FF2B5EF4-FFF2-40B4-BE49-F238E27FC236}">
                <a16:creationId xmlns:a16="http://schemas.microsoft.com/office/drawing/2014/main" id="{599C849E-1E62-7E27-4099-2DEB2C85E99A}"/>
              </a:ext>
            </a:extLst>
          </p:cNvPr>
          <p:cNvSpPr/>
          <p:nvPr userDrawn="1"/>
        </p:nvSpPr>
        <p:spPr>
          <a:xfrm>
            <a:off x="12496799" y="0"/>
            <a:ext cx="2209799" cy="24051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lIns="180000" tIns="180000" rIns="180000" bIns="180000" rtlCol="0" anchor="t">
            <a:spAutoFit/>
          </a:bodyPr>
          <a:lstStyle/>
          <a:p>
            <a:pPr algn="l">
              <a:spcAft>
                <a:spcPts val="800"/>
              </a:spcAft>
            </a:pPr>
            <a:r>
              <a:rPr lang="en-US" sz="1100" noProof="0">
                <a:latin typeface="+mj-lt"/>
              </a:rPr>
              <a:t>Change background image</a:t>
            </a:r>
          </a:p>
          <a:p>
            <a:pPr marL="162900" indent="-162900" algn="l">
              <a:spcAft>
                <a:spcPts val="600"/>
              </a:spcAft>
              <a:buFont typeface="+mj-lt"/>
              <a:buAutoNum type="arabicPeriod"/>
            </a:pPr>
            <a:r>
              <a:rPr lang="en-US" sz="1000" noProof="0"/>
              <a:t>Select Design &gt; Format Background.</a:t>
            </a:r>
          </a:p>
          <a:p>
            <a:pPr marL="162900" indent="-162900" algn="l">
              <a:spcAft>
                <a:spcPts val="600"/>
              </a:spcAft>
              <a:buFont typeface="+mj-lt"/>
              <a:buAutoNum type="arabicPeriod"/>
            </a:pPr>
            <a:r>
              <a:rPr lang="en-US" sz="1000" noProof="0"/>
              <a:t>In the Format Background pane, select Picture or texture fill.</a:t>
            </a:r>
          </a:p>
          <a:p>
            <a:pPr marL="162900" indent="-162900" algn="l">
              <a:spcAft>
                <a:spcPts val="600"/>
              </a:spcAft>
              <a:buFont typeface="+mj-lt"/>
              <a:buAutoNum type="arabicPeriod"/>
            </a:pPr>
            <a:r>
              <a:rPr lang="en-US" sz="1000" noProof="0"/>
              <a:t>Select File.</a:t>
            </a:r>
          </a:p>
          <a:p>
            <a:pPr marL="162900" indent="-162900" algn="l">
              <a:spcAft>
                <a:spcPts val="600"/>
              </a:spcAft>
              <a:buFont typeface="+mj-lt"/>
              <a:buAutoNum type="arabicPeriod"/>
            </a:pPr>
            <a:r>
              <a:rPr lang="en-US" sz="1000" noProof="0"/>
              <a:t>In the Insert Picture dialog box, choose the picture you want to use and then select Insert.</a:t>
            </a:r>
          </a:p>
        </p:txBody>
      </p:sp>
    </p:spTree>
    <p:extLst>
      <p:ext uri="{BB962C8B-B14F-4D97-AF65-F5344CB8AC3E}">
        <p14:creationId xmlns:p14="http://schemas.microsoft.com/office/powerpoint/2010/main" val="19399523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and 2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sv-SE"/>
              <a:t>Klicka här för att ändra mall för rubrikformat</a:t>
            </a:r>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5314950"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9" name="Platshållare för text 2">
            <a:extLst>
              <a:ext uri="{FF2B5EF4-FFF2-40B4-BE49-F238E27FC236}">
                <a16:creationId xmlns:a16="http://schemas.microsoft.com/office/drawing/2014/main" id="{BC674729-23CB-CE55-418D-9B4DA58EC148}"/>
              </a:ext>
            </a:extLst>
          </p:cNvPr>
          <p:cNvSpPr>
            <a:spLocks noGrp="1"/>
          </p:cNvSpPr>
          <p:nvPr>
            <p:ph type="body" sz="quarter" idx="16"/>
          </p:nvPr>
        </p:nvSpPr>
        <p:spPr>
          <a:xfrm>
            <a:off x="600075" y="5226050"/>
            <a:ext cx="5314950"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6273800" y="1919288"/>
            <a:ext cx="5314950"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0" name="Platshållare för text 3">
            <a:extLst>
              <a:ext uri="{FF2B5EF4-FFF2-40B4-BE49-F238E27FC236}">
                <a16:creationId xmlns:a16="http://schemas.microsoft.com/office/drawing/2014/main" id="{4E2E81CD-B9BA-4D4B-D687-9453DEF10687}"/>
              </a:ext>
            </a:extLst>
          </p:cNvPr>
          <p:cNvSpPr>
            <a:spLocks noGrp="1"/>
          </p:cNvSpPr>
          <p:nvPr>
            <p:ph type="body" sz="quarter" idx="17"/>
          </p:nvPr>
        </p:nvSpPr>
        <p:spPr>
          <a:xfrm>
            <a:off x="6275388" y="5226050"/>
            <a:ext cx="5314950"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r>
              <a:rPr lang="hi-IN"/>
              <a:t>06-09-2024</a:t>
            </a:r>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4697270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line and 3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sv-SE"/>
              <a:t>Klicka här för att ändra mall för rubrikformat</a:t>
            </a:r>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3424238"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4383881" y="1919288"/>
            <a:ext cx="3424238"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8167687" y="1919288"/>
            <a:ext cx="3424238"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r>
              <a:rPr lang="hi-IN"/>
              <a:t>06-09-2024</a:t>
            </a:r>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1219712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line and 3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sv-SE"/>
              <a:t>Klicka här för att ändra mall för rubrikformat</a:t>
            </a:r>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3424238"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0" name="Platshållare för text 2">
            <a:extLst>
              <a:ext uri="{FF2B5EF4-FFF2-40B4-BE49-F238E27FC236}">
                <a16:creationId xmlns:a16="http://schemas.microsoft.com/office/drawing/2014/main" id="{E8F9620A-7B37-2787-0C61-0CB4A6519E3C}"/>
              </a:ext>
            </a:extLst>
          </p:cNvPr>
          <p:cNvSpPr>
            <a:spLocks noGrp="1"/>
          </p:cNvSpPr>
          <p:nvPr>
            <p:ph type="body" sz="quarter" idx="16"/>
          </p:nvPr>
        </p:nvSpPr>
        <p:spPr>
          <a:xfrm>
            <a:off x="600075"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4383881" y="1919288"/>
            <a:ext cx="3424238"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1" name="Platshållare för text 3">
            <a:extLst>
              <a:ext uri="{FF2B5EF4-FFF2-40B4-BE49-F238E27FC236}">
                <a16:creationId xmlns:a16="http://schemas.microsoft.com/office/drawing/2014/main" id="{81E59C72-4325-9697-1B8F-6876044359F2}"/>
              </a:ext>
            </a:extLst>
          </p:cNvPr>
          <p:cNvSpPr>
            <a:spLocks noGrp="1"/>
          </p:cNvSpPr>
          <p:nvPr>
            <p:ph type="body" sz="quarter" idx="17"/>
          </p:nvPr>
        </p:nvSpPr>
        <p:spPr>
          <a:xfrm>
            <a:off x="4383881"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8167687" y="1919288"/>
            <a:ext cx="3424238"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2" name="Platshållare för text 4">
            <a:extLst>
              <a:ext uri="{FF2B5EF4-FFF2-40B4-BE49-F238E27FC236}">
                <a16:creationId xmlns:a16="http://schemas.microsoft.com/office/drawing/2014/main" id="{04B71E10-09CE-4F1F-5969-3DD959F0102C}"/>
              </a:ext>
            </a:extLst>
          </p:cNvPr>
          <p:cNvSpPr>
            <a:spLocks noGrp="1"/>
          </p:cNvSpPr>
          <p:nvPr>
            <p:ph type="body" sz="quarter" idx="18"/>
          </p:nvPr>
        </p:nvSpPr>
        <p:spPr>
          <a:xfrm>
            <a:off x="8167687"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r>
              <a:rPr lang="hi-IN"/>
              <a:t>06-09-2024</a:t>
            </a:r>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7029571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line and 4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sv-SE"/>
              <a:t>Klicka här för att ändra mall för rubrikformat</a:t>
            </a:r>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2450307"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3446727" y="1919288"/>
            <a:ext cx="2450307"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6293379" y="1919288"/>
            <a:ext cx="2450307"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9" name="Platshållare för bild 5">
            <a:extLst>
              <a:ext uri="{FF2B5EF4-FFF2-40B4-BE49-F238E27FC236}">
                <a16:creationId xmlns:a16="http://schemas.microsoft.com/office/drawing/2014/main" id="{E4D25720-B2A9-9FB1-1BDD-4161DED099B2}"/>
              </a:ext>
            </a:extLst>
          </p:cNvPr>
          <p:cNvSpPr>
            <a:spLocks noGrp="1"/>
          </p:cNvSpPr>
          <p:nvPr>
            <p:ph type="pic" sz="quarter" idx="16" hasCustomPrompt="1"/>
          </p:nvPr>
        </p:nvSpPr>
        <p:spPr>
          <a:xfrm>
            <a:off x="9140031" y="1919288"/>
            <a:ext cx="2450307"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r>
              <a:rPr lang="hi-IN"/>
              <a:t>06-09-2024</a:t>
            </a:r>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7357120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line and 4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sv-SE"/>
              <a:t>Klicka här för att ändra mall för rubrikformat</a:t>
            </a:r>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2450307"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0" name="Platshållare för text 2">
            <a:extLst>
              <a:ext uri="{FF2B5EF4-FFF2-40B4-BE49-F238E27FC236}">
                <a16:creationId xmlns:a16="http://schemas.microsoft.com/office/drawing/2014/main" id="{D90C2B5D-CFFA-002C-8403-A5BA4FD6C513}"/>
              </a:ext>
            </a:extLst>
          </p:cNvPr>
          <p:cNvSpPr>
            <a:spLocks noGrp="1"/>
          </p:cNvSpPr>
          <p:nvPr>
            <p:ph type="body" sz="quarter" idx="17"/>
          </p:nvPr>
        </p:nvSpPr>
        <p:spPr>
          <a:xfrm>
            <a:off x="600075"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3446727" y="1919288"/>
            <a:ext cx="2450307"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4" name="Platshållare för text 3">
            <a:extLst>
              <a:ext uri="{FF2B5EF4-FFF2-40B4-BE49-F238E27FC236}">
                <a16:creationId xmlns:a16="http://schemas.microsoft.com/office/drawing/2014/main" id="{F4E32133-1B05-00E9-FC72-16105F20E5D8}"/>
              </a:ext>
            </a:extLst>
          </p:cNvPr>
          <p:cNvSpPr>
            <a:spLocks noGrp="1"/>
          </p:cNvSpPr>
          <p:nvPr>
            <p:ph type="body" sz="quarter" idx="18"/>
          </p:nvPr>
        </p:nvSpPr>
        <p:spPr>
          <a:xfrm>
            <a:off x="3446727"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6293379" y="1919288"/>
            <a:ext cx="2450307"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5" name="Platshållare för text 4">
            <a:extLst>
              <a:ext uri="{FF2B5EF4-FFF2-40B4-BE49-F238E27FC236}">
                <a16:creationId xmlns:a16="http://schemas.microsoft.com/office/drawing/2014/main" id="{9FBEA034-4378-57AD-9BAA-D23952A616CE}"/>
              </a:ext>
            </a:extLst>
          </p:cNvPr>
          <p:cNvSpPr>
            <a:spLocks noGrp="1"/>
          </p:cNvSpPr>
          <p:nvPr>
            <p:ph type="body" sz="quarter" idx="19"/>
          </p:nvPr>
        </p:nvSpPr>
        <p:spPr>
          <a:xfrm>
            <a:off x="6293379"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9" name="Platshållare för bild 5">
            <a:extLst>
              <a:ext uri="{FF2B5EF4-FFF2-40B4-BE49-F238E27FC236}">
                <a16:creationId xmlns:a16="http://schemas.microsoft.com/office/drawing/2014/main" id="{E4D25720-B2A9-9FB1-1BDD-4161DED099B2}"/>
              </a:ext>
            </a:extLst>
          </p:cNvPr>
          <p:cNvSpPr>
            <a:spLocks noGrp="1"/>
          </p:cNvSpPr>
          <p:nvPr>
            <p:ph type="pic" sz="quarter" idx="16" hasCustomPrompt="1"/>
          </p:nvPr>
        </p:nvSpPr>
        <p:spPr>
          <a:xfrm>
            <a:off x="9140031" y="1919288"/>
            <a:ext cx="2450307"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6" name="Platshållare för text 5">
            <a:extLst>
              <a:ext uri="{FF2B5EF4-FFF2-40B4-BE49-F238E27FC236}">
                <a16:creationId xmlns:a16="http://schemas.microsoft.com/office/drawing/2014/main" id="{06D592E5-8C13-50D1-1CCC-8F6917A28780}"/>
              </a:ext>
            </a:extLst>
          </p:cNvPr>
          <p:cNvSpPr>
            <a:spLocks noGrp="1"/>
          </p:cNvSpPr>
          <p:nvPr>
            <p:ph type="body" sz="quarter" idx="20"/>
          </p:nvPr>
        </p:nvSpPr>
        <p:spPr>
          <a:xfrm>
            <a:off x="9140030"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r>
              <a:rPr lang="hi-IN"/>
              <a:t>06-09-2024</a:t>
            </a:r>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4483866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sv-SE"/>
              <a:t>Klicka här för att ändra mall för rubrikformat</a:t>
            </a:r>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r>
              <a:rPr lang="hi-IN"/>
              <a:t>06-09-2024</a:t>
            </a:r>
            <a:endParaRPr lang="sv-SE"/>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40127707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line only, light blue lin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sv-SE"/>
              <a:t>Klicka här för att ändra mall för rubrikformat</a:t>
            </a:r>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r>
              <a:rPr lang="hi-IN"/>
              <a:t>06-09-2024</a:t>
            </a:r>
            <a:endParaRPr lang="sv-SE"/>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a:p>
        </p:txBody>
      </p:sp>
      <p:pic>
        <p:nvPicPr>
          <p:cNvPr id="6" name="Bild 5">
            <a:extLst>
              <a:ext uri="{FF2B5EF4-FFF2-40B4-BE49-F238E27FC236}">
                <a16:creationId xmlns:a16="http://schemas.microsoft.com/office/drawing/2014/main" id="{2CD49F62-B17F-4256-87E8-B48CEC1AECFD}"/>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42851493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line only, sand lin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sv-SE"/>
              <a:t>Klicka här för att ändra mall för rubrikformat</a:t>
            </a:r>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r>
              <a:rPr lang="hi-IN"/>
              <a:t>06-09-2024</a:t>
            </a:r>
            <a:endParaRPr lang="sv-SE"/>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a:p>
        </p:txBody>
      </p:sp>
      <p:pic>
        <p:nvPicPr>
          <p:cNvPr id="6" name="Bild 5">
            <a:extLst>
              <a:ext uri="{FF2B5EF4-FFF2-40B4-BE49-F238E27FC236}">
                <a16:creationId xmlns:a16="http://schemas.microsoft.com/office/drawing/2014/main" id="{70BC9548-E26C-77A2-1994-5B2D723366A9}"/>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5675272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line only, light blue">
    <p:bg>
      <p:bgPr>
        <a:solidFill>
          <a:schemeClr val="accent4"/>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sv-SE"/>
              <a:t>Klicka här för att ändra mall för rubrikformat</a:t>
            </a:r>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r>
              <a:rPr lang="hi-IN"/>
              <a:t>06-09-2024</a:t>
            </a:r>
            <a:endParaRPr lang="sv-SE"/>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a:p>
        </p:txBody>
      </p:sp>
      <p:pic>
        <p:nvPicPr>
          <p:cNvPr id="6" name="Bild 5">
            <a:extLst>
              <a:ext uri="{FF2B5EF4-FFF2-40B4-BE49-F238E27FC236}">
                <a16:creationId xmlns:a16="http://schemas.microsoft.com/office/drawing/2014/main" id="{C21FC7DD-9D09-44CA-0597-9DEB74E2004D}"/>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37768790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line only, sand">
    <p:bg>
      <p:bgPr>
        <a:solidFill>
          <a:schemeClr val="bg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sv-SE"/>
              <a:t>Klicka här för att ändra mall för rubrikformat</a:t>
            </a:r>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r>
              <a:rPr lang="hi-IN"/>
              <a:t>06-09-2024</a:t>
            </a:r>
            <a:endParaRPr lang="sv-SE"/>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a:p>
        </p:txBody>
      </p:sp>
      <p:pic>
        <p:nvPicPr>
          <p:cNvPr id="6" name="Bild 5">
            <a:extLst>
              <a:ext uri="{FF2B5EF4-FFF2-40B4-BE49-F238E27FC236}">
                <a16:creationId xmlns:a16="http://schemas.microsoft.com/office/drawing/2014/main" id="{B0E08DE0-7713-2F89-9CAE-718563F453A7}"/>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2293152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Title/chapter, light blue">
    <p:bg>
      <p:bgPr>
        <a:solidFill>
          <a:schemeClr val="accent4"/>
        </a:solidFill>
        <a:effectLst/>
      </p:bgPr>
    </p:bg>
    <p:spTree>
      <p:nvGrpSpPr>
        <p:cNvPr id="1" name=""/>
        <p:cNvGrpSpPr/>
        <p:nvPr/>
      </p:nvGrpSpPr>
      <p:grpSpPr>
        <a:xfrm>
          <a:off x="0" y="0"/>
          <a:ext cx="0" cy="0"/>
          <a:chOff x="0" y="0"/>
          <a:chExt cx="0" cy="0"/>
        </a:xfrm>
      </p:grpSpPr>
      <p:pic>
        <p:nvPicPr>
          <p:cNvPr id="13" name="Bild 12">
            <a:extLst>
              <a:ext uri="{FF2B5EF4-FFF2-40B4-BE49-F238E27FC236}">
                <a16:creationId xmlns:a16="http://schemas.microsoft.com/office/drawing/2014/main" id="{90C470E2-DC28-87C0-F617-C04E8F7238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lvl1pPr>
          </a:lstStyle>
          <a:p>
            <a:r>
              <a:rPr lang="sv-SE"/>
              <a:t>Klicka här för att ändra mall för rubrikformat</a:t>
            </a:r>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r>
              <a:rPr lang="hi-IN"/>
              <a:t>06-09-2024</a:t>
            </a:r>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Aman Sharma | amansha@kth.se</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3308359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2" name="Platshållare för datum 1">
            <a:extLst>
              <a:ext uri="{FF2B5EF4-FFF2-40B4-BE49-F238E27FC236}">
                <a16:creationId xmlns:a16="http://schemas.microsoft.com/office/drawing/2014/main" id="{CB35DBFB-5CDF-E32D-0562-6D92213809A1}"/>
              </a:ext>
            </a:extLst>
          </p:cNvPr>
          <p:cNvSpPr>
            <a:spLocks noGrp="1"/>
          </p:cNvSpPr>
          <p:nvPr>
            <p:ph type="dt" sz="half" idx="10"/>
          </p:nvPr>
        </p:nvSpPr>
        <p:spPr/>
        <p:txBody>
          <a:bodyPr/>
          <a:lstStyle/>
          <a:p>
            <a:r>
              <a:rPr lang="hi-IN"/>
              <a:t>06-09-2024</a:t>
            </a:r>
            <a:endParaRPr lang="sv-SE"/>
          </a:p>
        </p:txBody>
      </p:sp>
      <p:sp>
        <p:nvSpPr>
          <p:cNvPr id="3" name="Platshållare för sidfot 2">
            <a:extLst>
              <a:ext uri="{FF2B5EF4-FFF2-40B4-BE49-F238E27FC236}">
                <a16:creationId xmlns:a16="http://schemas.microsoft.com/office/drawing/2014/main" id="{9757DD51-31A9-0B97-878B-DC725BEF456D}"/>
              </a:ext>
            </a:extLst>
          </p:cNvPr>
          <p:cNvSpPr>
            <a:spLocks noGrp="1"/>
          </p:cNvSpPr>
          <p:nvPr>
            <p:ph type="ftr" sz="quarter" idx="11"/>
          </p:nvPr>
        </p:nvSpPr>
        <p:spPr/>
        <p:txBody>
          <a:bodyPr/>
          <a:lstStyle/>
          <a:p>
            <a:r>
              <a:rPr lang="sv-SE"/>
              <a:t>Aman Sharma | amansha@kth.se</a:t>
            </a:r>
          </a:p>
        </p:txBody>
      </p:sp>
      <p:sp>
        <p:nvSpPr>
          <p:cNvPr id="4" name="Platshållare för bildnummer 3">
            <a:extLst>
              <a:ext uri="{FF2B5EF4-FFF2-40B4-BE49-F238E27FC236}">
                <a16:creationId xmlns:a16="http://schemas.microsoft.com/office/drawing/2014/main" id="{49810C51-F518-224E-FB91-8421FD7D6879}"/>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41349400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Headline and content, top">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a:xfrm>
            <a:off x="1006764" y="326841"/>
            <a:ext cx="10583574" cy="591127"/>
          </a:xfrm>
        </p:spPr>
        <p:txBody>
          <a:bodyPr anchor="ctr"/>
          <a:lstStyle>
            <a:lvl1pPr>
              <a:defRPr sz="3200"/>
            </a:lvl1p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5" y="1366838"/>
            <a:ext cx="10990263" cy="4959313"/>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r>
              <a:rPr lang="hi-IN"/>
              <a:t>06-09-2024</a:t>
            </a:r>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Aman Sharma | amansha@kth.se</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6058086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line only, top">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a:xfrm>
            <a:off x="1006764" y="326841"/>
            <a:ext cx="10583574" cy="591127"/>
          </a:xfrm>
        </p:spPr>
        <p:txBody>
          <a:bodyPr anchor="ctr"/>
          <a:lstStyle>
            <a:lvl1pPr>
              <a:defRPr sz="3200"/>
            </a:lvl1pPr>
          </a:lstStyle>
          <a:p>
            <a:r>
              <a:rPr lang="sv-SE"/>
              <a:t>Klicka här för att ändra mall för rubrikformat</a:t>
            </a:r>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r>
              <a:rPr lang="hi-IN"/>
              <a:t>06-09-2024</a:t>
            </a:r>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Aman Sharma | amansha@kth.se</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2833364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Logo">
    <p:bg>
      <p:bgPr>
        <a:solidFill>
          <a:schemeClr val="accent1"/>
        </a:solidFill>
        <a:effectLst/>
      </p:bgPr>
    </p:bg>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id="{1B17365A-01B8-2D8F-B418-972C1DD728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04380" y="1703220"/>
            <a:ext cx="2583240" cy="2890766"/>
          </a:xfrm>
          <a:prstGeom prst="rect">
            <a:avLst/>
          </a:prstGeom>
        </p:spPr>
      </p:pic>
      <p:sp>
        <p:nvSpPr>
          <p:cNvPr id="7" name="Platshållare för datum 6">
            <a:extLst>
              <a:ext uri="{FF2B5EF4-FFF2-40B4-BE49-F238E27FC236}">
                <a16:creationId xmlns:a16="http://schemas.microsoft.com/office/drawing/2014/main" id="{E7822B93-C60B-84AC-BEA5-4B6CD8FBD648}"/>
              </a:ext>
            </a:extLst>
          </p:cNvPr>
          <p:cNvSpPr>
            <a:spLocks noGrp="1"/>
          </p:cNvSpPr>
          <p:nvPr>
            <p:ph type="dt" sz="half" idx="10"/>
          </p:nvPr>
        </p:nvSpPr>
        <p:spPr/>
        <p:txBody>
          <a:bodyPr/>
          <a:lstStyle>
            <a:lvl1pPr>
              <a:defRPr>
                <a:solidFill>
                  <a:schemeClr val="bg1"/>
                </a:solidFill>
              </a:defRPr>
            </a:lvl1pPr>
          </a:lstStyle>
          <a:p>
            <a:r>
              <a:rPr lang="hi-IN"/>
              <a:t>06-09-2024</a:t>
            </a:r>
            <a:endParaRPr lang="sv-SE"/>
          </a:p>
        </p:txBody>
      </p:sp>
      <p:sp>
        <p:nvSpPr>
          <p:cNvPr id="8" name="Platshållare för sidfot 7">
            <a:extLst>
              <a:ext uri="{FF2B5EF4-FFF2-40B4-BE49-F238E27FC236}">
                <a16:creationId xmlns:a16="http://schemas.microsoft.com/office/drawing/2014/main" id="{86CD18D2-CF8B-E9B4-ECC2-C81820148A41}"/>
              </a:ext>
            </a:extLst>
          </p:cNvPr>
          <p:cNvSpPr>
            <a:spLocks noGrp="1"/>
          </p:cNvSpPr>
          <p:nvPr>
            <p:ph type="ftr" sz="quarter" idx="11"/>
          </p:nvPr>
        </p:nvSpPr>
        <p:spPr/>
        <p:txBody>
          <a:bodyPr/>
          <a:lstStyle>
            <a:lvl1pPr>
              <a:defRPr>
                <a:solidFill>
                  <a:schemeClr val="bg1"/>
                </a:solidFill>
              </a:defRPr>
            </a:lvl1pPr>
          </a:lstStyle>
          <a:p>
            <a:r>
              <a:rPr lang="sv-SE"/>
              <a:t>Aman Sharma | amansha@kth.se</a:t>
            </a:r>
          </a:p>
        </p:txBody>
      </p:sp>
      <p:sp>
        <p:nvSpPr>
          <p:cNvPr id="9" name="Platshållare för bildnummer 8">
            <a:extLst>
              <a:ext uri="{FF2B5EF4-FFF2-40B4-BE49-F238E27FC236}">
                <a16:creationId xmlns:a16="http://schemas.microsoft.com/office/drawing/2014/main" id="{652B8956-F2A5-52B7-8331-65942CA3C8C0}"/>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pic>
        <p:nvPicPr>
          <p:cNvPr id="2" name="Bild 1">
            <a:extLst>
              <a:ext uri="{FF2B5EF4-FFF2-40B4-BE49-F238E27FC236}">
                <a16:creationId xmlns:a16="http://schemas.microsoft.com/office/drawing/2014/main" id="{B31C6E16-A8C5-A850-CB5B-D4A530D7DE27}"/>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r="73936" b="32409"/>
          <a:stretch/>
        </p:blipFill>
        <p:spPr>
          <a:xfrm>
            <a:off x="-1" y="1"/>
            <a:ext cx="3177767" cy="4635374"/>
          </a:xfrm>
          <a:prstGeom prst="rect">
            <a:avLst/>
          </a:prstGeom>
        </p:spPr>
      </p:pic>
      <p:pic>
        <p:nvPicPr>
          <p:cNvPr id="3" name="Bild 2">
            <a:extLst>
              <a:ext uri="{FF2B5EF4-FFF2-40B4-BE49-F238E27FC236}">
                <a16:creationId xmlns:a16="http://schemas.microsoft.com/office/drawing/2014/main" id="{4EDED1D2-CC81-27E6-259D-AC4805594BE1}"/>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t="72740" r="75198" b="-1"/>
          <a:stretch/>
        </p:blipFill>
        <p:spPr>
          <a:xfrm flipH="1">
            <a:off x="9166550" y="4988459"/>
            <a:ext cx="3023858" cy="1869540"/>
          </a:xfrm>
          <a:prstGeom prst="rect">
            <a:avLst/>
          </a:prstGeom>
        </p:spPr>
      </p:pic>
    </p:spTree>
    <p:extLst>
      <p:ext uri="{BB962C8B-B14F-4D97-AF65-F5344CB8AC3E}">
        <p14:creationId xmlns:p14="http://schemas.microsoft.com/office/powerpoint/2010/main" val="23260593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ogo, navy blue">
    <p:bg>
      <p:bgPr>
        <a:solidFill>
          <a:schemeClr val="tx2"/>
        </a:solidFill>
        <a:effectLst/>
      </p:bgPr>
    </p:bg>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id="{1B17365A-01B8-2D8F-B418-972C1DD728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04380" y="1703220"/>
            <a:ext cx="2583240" cy="2890766"/>
          </a:xfrm>
          <a:prstGeom prst="rect">
            <a:avLst/>
          </a:prstGeom>
        </p:spPr>
      </p:pic>
      <p:sp>
        <p:nvSpPr>
          <p:cNvPr id="7" name="Platshållare för datum 6">
            <a:extLst>
              <a:ext uri="{FF2B5EF4-FFF2-40B4-BE49-F238E27FC236}">
                <a16:creationId xmlns:a16="http://schemas.microsoft.com/office/drawing/2014/main" id="{E7822B93-C60B-84AC-BEA5-4B6CD8FBD648}"/>
              </a:ext>
            </a:extLst>
          </p:cNvPr>
          <p:cNvSpPr>
            <a:spLocks noGrp="1"/>
          </p:cNvSpPr>
          <p:nvPr>
            <p:ph type="dt" sz="half" idx="10"/>
          </p:nvPr>
        </p:nvSpPr>
        <p:spPr/>
        <p:txBody>
          <a:bodyPr/>
          <a:lstStyle>
            <a:lvl1pPr>
              <a:defRPr>
                <a:solidFill>
                  <a:schemeClr val="bg1"/>
                </a:solidFill>
              </a:defRPr>
            </a:lvl1pPr>
          </a:lstStyle>
          <a:p>
            <a:r>
              <a:rPr lang="hi-IN"/>
              <a:t>06-09-2024</a:t>
            </a:r>
            <a:endParaRPr lang="sv-SE"/>
          </a:p>
        </p:txBody>
      </p:sp>
      <p:sp>
        <p:nvSpPr>
          <p:cNvPr id="8" name="Platshållare för sidfot 7">
            <a:extLst>
              <a:ext uri="{FF2B5EF4-FFF2-40B4-BE49-F238E27FC236}">
                <a16:creationId xmlns:a16="http://schemas.microsoft.com/office/drawing/2014/main" id="{86CD18D2-CF8B-E9B4-ECC2-C81820148A41}"/>
              </a:ext>
            </a:extLst>
          </p:cNvPr>
          <p:cNvSpPr>
            <a:spLocks noGrp="1"/>
          </p:cNvSpPr>
          <p:nvPr>
            <p:ph type="ftr" sz="quarter" idx="11"/>
          </p:nvPr>
        </p:nvSpPr>
        <p:spPr/>
        <p:txBody>
          <a:bodyPr/>
          <a:lstStyle>
            <a:lvl1pPr>
              <a:defRPr>
                <a:solidFill>
                  <a:schemeClr val="bg1"/>
                </a:solidFill>
              </a:defRPr>
            </a:lvl1pPr>
          </a:lstStyle>
          <a:p>
            <a:r>
              <a:rPr lang="sv-SE"/>
              <a:t>Aman Sharma | amansha@kth.se</a:t>
            </a:r>
          </a:p>
        </p:txBody>
      </p:sp>
      <p:sp>
        <p:nvSpPr>
          <p:cNvPr id="9" name="Platshållare för bildnummer 8">
            <a:extLst>
              <a:ext uri="{FF2B5EF4-FFF2-40B4-BE49-F238E27FC236}">
                <a16:creationId xmlns:a16="http://schemas.microsoft.com/office/drawing/2014/main" id="{652B8956-F2A5-52B7-8331-65942CA3C8C0}"/>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pic>
        <p:nvPicPr>
          <p:cNvPr id="2" name="Bild 1">
            <a:extLst>
              <a:ext uri="{FF2B5EF4-FFF2-40B4-BE49-F238E27FC236}">
                <a16:creationId xmlns:a16="http://schemas.microsoft.com/office/drawing/2014/main" id="{0D27DED8-EA09-1EA2-8C8D-DCB1C9F0377C}"/>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r="73936" b="32409"/>
          <a:stretch/>
        </p:blipFill>
        <p:spPr>
          <a:xfrm>
            <a:off x="-1" y="1"/>
            <a:ext cx="3177767" cy="4635374"/>
          </a:xfrm>
          <a:prstGeom prst="rect">
            <a:avLst/>
          </a:prstGeom>
        </p:spPr>
      </p:pic>
      <p:pic>
        <p:nvPicPr>
          <p:cNvPr id="3" name="Bild 2">
            <a:extLst>
              <a:ext uri="{FF2B5EF4-FFF2-40B4-BE49-F238E27FC236}">
                <a16:creationId xmlns:a16="http://schemas.microsoft.com/office/drawing/2014/main" id="{004E1202-DA06-9B02-2B87-6713C953C357}"/>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t="72740" r="75198" b="-1"/>
          <a:stretch/>
        </p:blipFill>
        <p:spPr>
          <a:xfrm flipH="1">
            <a:off x="9166550" y="4988459"/>
            <a:ext cx="3023858" cy="1869540"/>
          </a:xfrm>
          <a:prstGeom prst="rect">
            <a:avLst/>
          </a:prstGeom>
        </p:spPr>
      </p:pic>
    </p:spTree>
    <p:extLst>
      <p:ext uri="{BB962C8B-B14F-4D97-AF65-F5344CB8AC3E}">
        <p14:creationId xmlns:p14="http://schemas.microsoft.com/office/powerpoint/2010/main" val="41503116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ow to use template">
    <p:spTree>
      <p:nvGrpSpPr>
        <p:cNvPr id="1" name=""/>
        <p:cNvGrpSpPr/>
        <p:nvPr/>
      </p:nvGrpSpPr>
      <p:grpSpPr>
        <a:xfrm>
          <a:off x="0" y="0"/>
          <a:ext cx="0" cy="0"/>
          <a:chOff x="0" y="0"/>
          <a:chExt cx="0" cy="0"/>
        </a:xfrm>
      </p:grpSpPr>
      <p:grpSp>
        <p:nvGrpSpPr>
          <p:cNvPr id="16" name="Grupp 15">
            <a:extLst>
              <a:ext uri="{FF2B5EF4-FFF2-40B4-BE49-F238E27FC236}">
                <a16:creationId xmlns:a16="http://schemas.microsoft.com/office/drawing/2014/main" id="{CE19B76B-69BE-2CE8-2691-D7F57CA2A986}"/>
              </a:ext>
            </a:extLst>
          </p:cNvPr>
          <p:cNvGrpSpPr>
            <a:grpSpLocks noChangeAspect="1"/>
          </p:cNvGrpSpPr>
          <p:nvPr userDrawn="1"/>
        </p:nvGrpSpPr>
        <p:grpSpPr>
          <a:xfrm>
            <a:off x="2347236" y="2028884"/>
            <a:ext cx="1806522" cy="3150398"/>
            <a:chOff x="3971925" y="-1798194"/>
            <a:chExt cx="6248400" cy="10896600"/>
          </a:xfrm>
        </p:grpSpPr>
        <p:pic>
          <p:nvPicPr>
            <p:cNvPr id="13" name="Bildobjekt 12" descr="En bild som visar text, skärmbild, programvara, diagram&#10;&#10;Automatiskt genererad beskrivning">
              <a:extLst>
                <a:ext uri="{FF2B5EF4-FFF2-40B4-BE49-F238E27FC236}">
                  <a16:creationId xmlns:a16="http://schemas.microsoft.com/office/drawing/2014/main" id="{77182B8F-9D5B-E130-993A-698BFACD821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71925" y="3650106"/>
              <a:ext cx="6248400" cy="5448300"/>
            </a:xfrm>
            <a:prstGeom prst="rect">
              <a:avLst/>
            </a:prstGeom>
          </p:spPr>
        </p:pic>
        <p:pic>
          <p:nvPicPr>
            <p:cNvPr id="15" name="Bildobjekt 14" descr="En bild som visar text, skärmbild, programvara, Datorikon&#10;&#10;Automatiskt genererad beskrivning">
              <a:extLst>
                <a:ext uri="{FF2B5EF4-FFF2-40B4-BE49-F238E27FC236}">
                  <a16:creationId xmlns:a16="http://schemas.microsoft.com/office/drawing/2014/main" id="{7DA50AB1-F7A2-EBC7-FB82-E0BBB147318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971925" y="-1798194"/>
              <a:ext cx="6248400" cy="5448300"/>
            </a:xfrm>
            <a:prstGeom prst="rect">
              <a:avLst/>
            </a:prstGeom>
          </p:spPr>
        </p:pic>
      </p:grpSp>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r>
              <a:rPr lang="hi-IN"/>
              <a:t>06-09-2024</a:t>
            </a:r>
            <a:endParaRPr lang="sv-SE"/>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7" name="textruta 6">
            <a:extLst>
              <a:ext uri="{FF2B5EF4-FFF2-40B4-BE49-F238E27FC236}">
                <a16:creationId xmlns:a16="http://schemas.microsoft.com/office/drawing/2014/main" id="{90ED1EC6-276A-A06E-A517-156B8EACE0DE}"/>
              </a:ext>
            </a:extLst>
          </p:cNvPr>
          <p:cNvSpPr txBox="1"/>
          <p:nvPr userDrawn="1"/>
        </p:nvSpPr>
        <p:spPr>
          <a:xfrm>
            <a:off x="600076" y="1046036"/>
            <a:ext cx="10991850" cy="796252"/>
          </a:xfrm>
          <a:prstGeom prst="rect">
            <a:avLst/>
          </a:prstGeom>
          <a:noFill/>
        </p:spPr>
        <p:txBody>
          <a:bodyPr wrap="square" anchor="t">
            <a:noAutofit/>
          </a:bodyPr>
          <a:lstStyle/>
          <a:p>
            <a:r>
              <a:rPr lang="en-US" sz="3600" b="1" noProof="0">
                <a:solidFill>
                  <a:schemeClr val="tx2"/>
                </a:solidFill>
                <a:latin typeface="+mj-lt"/>
              </a:rPr>
              <a:t>How to use this template</a:t>
            </a:r>
          </a:p>
        </p:txBody>
      </p:sp>
      <p:sp>
        <p:nvSpPr>
          <p:cNvPr id="6" name="textruta 5">
            <a:extLst>
              <a:ext uri="{FF2B5EF4-FFF2-40B4-BE49-F238E27FC236}">
                <a16:creationId xmlns:a16="http://schemas.microsoft.com/office/drawing/2014/main" id="{A169F84A-F3A8-EFE5-7C9A-F2537DED6605}"/>
              </a:ext>
            </a:extLst>
          </p:cNvPr>
          <p:cNvSpPr txBox="1"/>
          <p:nvPr userDrawn="1"/>
        </p:nvSpPr>
        <p:spPr>
          <a:xfrm>
            <a:off x="716536" y="2472816"/>
            <a:ext cx="1469735" cy="723275"/>
          </a:xfrm>
          <a:prstGeom prst="rect">
            <a:avLst/>
          </a:prstGeom>
          <a:noFill/>
        </p:spPr>
        <p:txBody>
          <a:bodyPr wrap="square" lIns="0" tIns="0" rIns="0" bIns="0" rtlCol="0">
            <a:spAutoFit/>
          </a:bodyPr>
          <a:lstStyle/>
          <a:p>
            <a:pPr>
              <a:spcAft>
                <a:spcPts val="600"/>
              </a:spcAft>
            </a:pPr>
            <a:r>
              <a:rPr lang="en-US" sz="1000" b="1" noProof="0">
                <a:solidFill>
                  <a:schemeClr val="tx2"/>
                </a:solidFill>
              </a:rPr>
              <a:t>Slide templates</a:t>
            </a:r>
          </a:p>
          <a:p>
            <a:pPr>
              <a:spcAft>
                <a:spcPts val="600"/>
              </a:spcAft>
            </a:pPr>
            <a:r>
              <a:rPr lang="en-US" sz="800" noProof="0"/>
              <a:t>Click on </a:t>
            </a:r>
            <a:r>
              <a:rPr lang="en-US" sz="800" i="1" noProof="0"/>
              <a:t>New slide</a:t>
            </a:r>
            <a:r>
              <a:rPr lang="en-US" sz="800" noProof="0"/>
              <a:t> to see the templates various template slide. Choose one to suite </a:t>
            </a:r>
            <a:br>
              <a:rPr lang="en-US" sz="800" noProof="0"/>
            </a:br>
            <a:r>
              <a:rPr lang="en-US" sz="800" noProof="0"/>
              <a:t>your content.</a:t>
            </a:r>
          </a:p>
        </p:txBody>
      </p:sp>
      <p:sp>
        <p:nvSpPr>
          <p:cNvPr id="8" name="textruta 7">
            <a:extLst>
              <a:ext uri="{FF2B5EF4-FFF2-40B4-BE49-F238E27FC236}">
                <a16:creationId xmlns:a16="http://schemas.microsoft.com/office/drawing/2014/main" id="{768BCC39-F9DA-DF60-4025-17B6E0131556}"/>
              </a:ext>
            </a:extLst>
          </p:cNvPr>
          <p:cNvSpPr txBox="1"/>
          <p:nvPr userDrawn="1"/>
        </p:nvSpPr>
        <p:spPr>
          <a:xfrm>
            <a:off x="716537" y="3685917"/>
            <a:ext cx="1469735" cy="692497"/>
          </a:xfrm>
          <a:prstGeom prst="rect">
            <a:avLst/>
          </a:prstGeom>
          <a:noFill/>
        </p:spPr>
        <p:txBody>
          <a:bodyPr wrap="square" lIns="0" tIns="0" rIns="0" bIns="0" rtlCol="0">
            <a:spAutoFit/>
          </a:bodyPr>
          <a:lstStyle/>
          <a:p>
            <a:pPr>
              <a:spcAft>
                <a:spcPts val="600"/>
              </a:spcAft>
            </a:pPr>
            <a:r>
              <a:rPr lang="en-US" sz="800" b="1" noProof="0">
                <a:solidFill>
                  <a:schemeClr val="tx2"/>
                </a:solidFill>
              </a:rPr>
              <a:t>Layout</a:t>
            </a:r>
          </a:p>
          <a:p>
            <a:pPr>
              <a:spcAft>
                <a:spcPts val="600"/>
              </a:spcAft>
            </a:pPr>
            <a:r>
              <a:rPr lang="en-US" sz="800" noProof="0"/>
              <a:t>If you’d like to change slide template on an existing slide, click on </a:t>
            </a:r>
            <a:r>
              <a:rPr lang="en-US" sz="800" i="1" noProof="0"/>
              <a:t>Layout</a:t>
            </a:r>
            <a:r>
              <a:rPr lang="en-US" sz="800" noProof="0"/>
              <a:t> and select a new template. </a:t>
            </a:r>
          </a:p>
        </p:txBody>
      </p:sp>
      <p:sp>
        <p:nvSpPr>
          <p:cNvPr id="9" name="textruta 8">
            <a:extLst>
              <a:ext uri="{FF2B5EF4-FFF2-40B4-BE49-F238E27FC236}">
                <a16:creationId xmlns:a16="http://schemas.microsoft.com/office/drawing/2014/main" id="{F266C024-6842-2553-28D2-931168DE2970}"/>
              </a:ext>
            </a:extLst>
          </p:cNvPr>
          <p:cNvSpPr txBox="1"/>
          <p:nvPr userDrawn="1"/>
        </p:nvSpPr>
        <p:spPr>
          <a:xfrm>
            <a:off x="716536" y="4881301"/>
            <a:ext cx="1469735" cy="569387"/>
          </a:xfrm>
          <a:prstGeom prst="rect">
            <a:avLst/>
          </a:prstGeom>
          <a:noFill/>
        </p:spPr>
        <p:txBody>
          <a:bodyPr wrap="square" lIns="0" tIns="0" rIns="0" bIns="0" rtlCol="0">
            <a:spAutoFit/>
          </a:bodyPr>
          <a:lstStyle/>
          <a:p>
            <a:pPr>
              <a:spcAft>
                <a:spcPts val="600"/>
              </a:spcAft>
            </a:pPr>
            <a:r>
              <a:rPr lang="en-US" sz="800" b="1" noProof="0">
                <a:solidFill>
                  <a:schemeClr val="tx2"/>
                </a:solidFill>
              </a:rPr>
              <a:t>Reset</a:t>
            </a:r>
          </a:p>
          <a:p>
            <a:pPr>
              <a:spcAft>
                <a:spcPts val="600"/>
              </a:spcAft>
            </a:pPr>
            <a:r>
              <a:rPr lang="en-US" sz="800" noProof="0"/>
              <a:t>Reset a slide to the slide templates design by </a:t>
            </a:r>
            <a:br>
              <a:rPr lang="en-US" sz="800" noProof="0"/>
            </a:br>
            <a:r>
              <a:rPr lang="en-US" sz="800" noProof="0"/>
              <a:t>clicking on </a:t>
            </a:r>
            <a:r>
              <a:rPr lang="en-US" sz="800" i="1" noProof="0"/>
              <a:t>Reset</a:t>
            </a:r>
            <a:r>
              <a:rPr lang="en-US" sz="800" noProof="0"/>
              <a:t>. </a:t>
            </a:r>
          </a:p>
        </p:txBody>
      </p:sp>
      <p:sp>
        <p:nvSpPr>
          <p:cNvPr id="10" name="textruta 9">
            <a:extLst>
              <a:ext uri="{FF2B5EF4-FFF2-40B4-BE49-F238E27FC236}">
                <a16:creationId xmlns:a16="http://schemas.microsoft.com/office/drawing/2014/main" id="{C49C5967-B80A-E7A8-432B-804EA96184DA}"/>
              </a:ext>
            </a:extLst>
          </p:cNvPr>
          <p:cNvSpPr txBox="1"/>
          <p:nvPr userDrawn="1"/>
        </p:nvSpPr>
        <p:spPr>
          <a:xfrm>
            <a:off x="4586575" y="2066955"/>
            <a:ext cx="1361445" cy="1092607"/>
          </a:xfrm>
          <a:prstGeom prst="rect">
            <a:avLst/>
          </a:prstGeom>
          <a:noFill/>
        </p:spPr>
        <p:txBody>
          <a:bodyPr wrap="square" lIns="0" tIns="0" rIns="0" bIns="0" rtlCol="0">
            <a:spAutoFit/>
          </a:bodyPr>
          <a:lstStyle/>
          <a:p>
            <a:pPr>
              <a:spcAft>
                <a:spcPts val="600"/>
              </a:spcAft>
            </a:pPr>
            <a:r>
              <a:rPr lang="en-US" sz="1000" b="1" noProof="0">
                <a:solidFill>
                  <a:schemeClr val="tx2"/>
                </a:solidFill>
              </a:rPr>
              <a:t>Colors</a:t>
            </a:r>
          </a:p>
          <a:p>
            <a:pPr>
              <a:spcAft>
                <a:spcPts val="600"/>
              </a:spcAft>
            </a:pPr>
            <a:r>
              <a:rPr lang="en-US" sz="800" noProof="0"/>
              <a:t>This template is programmed with the KTH color palette. The correct colors are the in top row under </a:t>
            </a:r>
            <a:r>
              <a:rPr lang="en-US" sz="800" i="1" noProof="0"/>
              <a:t>Theme Colors</a:t>
            </a:r>
            <a:r>
              <a:rPr lang="en-US" sz="800" noProof="0"/>
              <a:t> and all colors under </a:t>
            </a:r>
            <a:r>
              <a:rPr lang="en-US" sz="800" i="1" noProof="0"/>
              <a:t>Custom Colors</a:t>
            </a:r>
            <a:r>
              <a:rPr lang="en-US" sz="800" noProof="0"/>
              <a:t>. Only use the correct colors.</a:t>
            </a:r>
          </a:p>
        </p:txBody>
      </p:sp>
      <p:sp>
        <p:nvSpPr>
          <p:cNvPr id="17" name="textruta 16">
            <a:extLst>
              <a:ext uri="{FF2B5EF4-FFF2-40B4-BE49-F238E27FC236}">
                <a16:creationId xmlns:a16="http://schemas.microsoft.com/office/drawing/2014/main" id="{5077E03A-6420-92EB-FBAB-1A11484F6E1E}"/>
              </a:ext>
            </a:extLst>
          </p:cNvPr>
          <p:cNvSpPr txBox="1"/>
          <p:nvPr userDrawn="1"/>
        </p:nvSpPr>
        <p:spPr>
          <a:xfrm>
            <a:off x="6938221" y="2303726"/>
            <a:ext cx="598588" cy="307777"/>
          </a:xfrm>
          <a:prstGeom prst="rect">
            <a:avLst/>
          </a:prstGeom>
          <a:noFill/>
        </p:spPr>
        <p:txBody>
          <a:bodyPr wrap="square" lIns="0" tIns="0" rIns="0" bIns="0" rtlCol="0">
            <a:spAutoFit/>
          </a:bodyPr>
          <a:lstStyle/>
          <a:p>
            <a:r>
              <a:rPr lang="en-US" sz="500" noProof="0">
                <a:solidFill>
                  <a:srgbClr val="F9535C"/>
                </a:solidFill>
              </a:rPr>
              <a:t>Do </a:t>
            </a:r>
            <a:r>
              <a:rPr lang="en-US" sz="500" u="sng" noProof="0">
                <a:solidFill>
                  <a:srgbClr val="F9535C"/>
                </a:solidFill>
              </a:rPr>
              <a:t>NOT</a:t>
            </a:r>
            <a:r>
              <a:rPr lang="en-US" sz="500" noProof="0">
                <a:solidFill>
                  <a:srgbClr val="F9535C"/>
                </a:solidFill>
              </a:rPr>
              <a:t> use the colors PowerPoint auto generates. They are not on brand. </a:t>
            </a:r>
          </a:p>
        </p:txBody>
      </p:sp>
      <p:sp>
        <p:nvSpPr>
          <p:cNvPr id="21" name="textruta 20">
            <a:extLst>
              <a:ext uri="{FF2B5EF4-FFF2-40B4-BE49-F238E27FC236}">
                <a16:creationId xmlns:a16="http://schemas.microsoft.com/office/drawing/2014/main" id="{8926CA3B-DA70-E9B7-6DA6-A695DCFB4726}"/>
              </a:ext>
            </a:extLst>
          </p:cNvPr>
          <p:cNvSpPr txBox="1"/>
          <p:nvPr userDrawn="1"/>
        </p:nvSpPr>
        <p:spPr>
          <a:xfrm>
            <a:off x="8095279" y="2061013"/>
            <a:ext cx="1588210" cy="2185214"/>
          </a:xfrm>
          <a:prstGeom prst="rect">
            <a:avLst/>
          </a:prstGeom>
          <a:noFill/>
        </p:spPr>
        <p:txBody>
          <a:bodyPr wrap="square" lIns="0" tIns="0" rIns="0" bIns="0" rtlCol="0">
            <a:spAutoFit/>
          </a:bodyPr>
          <a:lstStyle/>
          <a:p>
            <a:pPr>
              <a:spcAft>
                <a:spcPts val="600"/>
              </a:spcAft>
            </a:pPr>
            <a:r>
              <a:rPr lang="en-US" sz="1000" b="1" noProof="0">
                <a:solidFill>
                  <a:schemeClr val="tx2"/>
                </a:solidFill>
              </a:rPr>
              <a:t>Change the image crop</a:t>
            </a:r>
          </a:p>
          <a:p>
            <a:pPr>
              <a:spcAft>
                <a:spcPts val="600"/>
              </a:spcAft>
            </a:pPr>
            <a:r>
              <a:rPr lang="en-US" sz="800" noProof="0"/>
              <a:t>When an image is placed in an image place holder, PowerPoint automatically crops the image to fit the placeholder. To alter what part of the image is shown:</a:t>
            </a:r>
          </a:p>
          <a:p>
            <a:pPr marL="120600" indent="-120600">
              <a:spcAft>
                <a:spcPts val="600"/>
              </a:spcAft>
              <a:buClr>
                <a:schemeClr val="accent1"/>
              </a:buClr>
              <a:buFont typeface="+mj-lt"/>
              <a:buAutoNum type="arabicPeriod"/>
            </a:pPr>
            <a:r>
              <a:rPr lang="en-US" sz="800" noProof="0"/>
              <a:t>Select the image and go to </a:t>
            </a:r>
            <a:br>
              <a:rPr lang="en-US" sz="800" noProof="0"/>
            </a:br>
            <a:r>
              <a:rPr lang="en-US" sz="800" noProof="0"/>
              <a:t>the </a:t>
            </a:r>
            <a:r>
              <a:rPr lang="en-US" sz="800" i="1" noProof="0"/>
              <a:t>Picture Format </a:t>
            </a:r>
            <a:r>
              <a:rPr lang="en-US" sz="800" noProof="0"/>
              <a:t>tab. </a:t>
            </a:r>
          </a:p>
          <a:p>
            <a:pPr marL="120600" indent="-120600">
              <a:spcAft>
                <a:spcPts val="600"/>
              </a:spcAft>
              <a:buClr>
                <a:schemeClr val="accent1"/>
              </a:buClr>
              <a:buFont typeface="+mj-lt"/>
              <a:buAutoNum type="arabicPeriod"/>
            </a:pPr>
            <a:r>
              <a:rPr lang="en-US" sz="800" noProof="0"/>
              <a:t>Choose </a:t>
            </a:r>
            <a:r>
              <a:rPr lang="en-US" sz="800" i="1" noProof="0"/>
              <a:t>Crop</a:t>
            </a:r>
            <a:r>
              <a:rPr lang="en-US" sz="800" noProof="0"/>
              <a:t>. Now, the entire image is visible, the cropped out parts are darker. </a:t>
            </a:r>
          </a:p>
          <a:p>
            <a:pPr marL="120600" indent="-120600">
              <a:spcAft>
                <a:spcPts val="600"/>
              </a:spcAft>
              <a:buClr>
                <a:schemeClr val="accent1"/>
              </a:buClr>
              <a:buFont typeface="+mj-lt"/>
              <a:buAutoNum type="arabicPeriod"/>
            </a:pPr>
            <a:r>
              <a:rPr lang="en-US" sz="800" noProof="0"/>
              <a:t>Now you can move the image around within the placeholder and/or zoom in by pulling the corners of the image. </a:t>
            </a:r>
          </a:p>
        </p:txBody>
      </p:sp>
      <p:sp>
        <p:nvSpPr>
          <p:cNvPr id="23" name="textruta 22">
            <a:extLst>
              <a:ext uri="{FF2B5EF4-FFF2-40B4-BE49-F238E27FC236}">
                <a16:creationId xmlns:a16="http://schemas.microsoft.com/office/drawing/2014/main" id="{4FF18537-A6AC-E08C-1D06-F4EFDB0287B8}"/>
              </a:ext>
            </a:extLst>
          </p:cNvPr>
          <p:cNvSpPr txBox="1"/>
          <p:nvPr userDrawn="1"/>
        </p:nvSpPr>
        <p:spPr>
          <a:xfrm>
            <a:off x="10058400" y="2061013"/>
            <a:ext cx="1486590" cy="1692771"/>
          </a:xfrm>
          <a:prstGeom prst="rect">
            <a:avLst/>
          </a:prstGeom>
          <a:noFill/>
        </p:spPr>
        <p:txBody>
          <a:bodyPr wrap="square" lIns="0" tIns="0" rIns="0" bIns="0" rtlCol="0">
            <a:spAutoFit/>
          </a:bodyPr>
          <a:lstStyle/>
          <a:p>
            <a:pPr>
              <a:spcAft>
                <a:spcPts val="600"/>
              </a:spcAft>
            </a:pPr>
            <a:r>
              <a:rPr lang="en-US" sz="1000" b="1" noProof="0">
                <a:solidFill>
                  <a:schemeClr val="tx2"/>
                </a:solidFill>
              </a:rPr>
              <a:t>Edit image background</a:t>
            </a:r>
          </a:p>
          <a:p>
            <a:pPr marL="120600" indent="-120600">
              <a:spcAft>
                <a:spcPts val="600"/>
              </a:spcAft>
              <a:buClr>
                <a:schemeClr val="accent1"/>
              </a:buClr>
              <a:buAutoNum type="arabicPeriod"/>
            </a:pPr>
            <a:r>
              <a:rPr lang="en-US" sz="800" noProof="0"/>
              <a:t>Select </a:t>
            </a:r>
            <a:r>
              <a:rPr lang="en-US" sz="800" i="1" noProof="0"/>
              <a:t>Design</a:t>
            </a:r>
            <a:r>
              <a:rPr lang="en-US" sz="800" noProof="0"/>
              <a:t> &gt; </a:t>
            </a:r>
            <a:r>
              <a:rPr lang="en-US" sz="800" i="1" noProof="0"/>
              <a:t>Format Background</a:t>
            </a:r>
            <a:r>
              <a:rPr lang="en-US" sz="800" noProof="0"/>
              <a:t>.</a:t>
            </a:r>
          </a:p>
          <a:p>
            <a:pPr marL="120600" indent="-120600">
              <a:spcAft>
                <a:spcPts val="600"/>
              </a:spcAft>
              <a:buClr>
                <a:schemeClr val="accent1"/>
              </a:buClr>
              <a:buAutoNum type="arabicPeriod"/>
            </a:pPr>
            <a:r>
              <a:rPr lang="en-US" sz="800" noProof="0"/>
              <a:t>In the </a:t>
            </a:r>
            <a:r>
              <a:rPr lang="en-US" sz="800" i="1" noProof="0"/>
              <a:t>Format Background pane</a:t>
            </a:r>
            <a:r>
              <a:rPr lang="en-US" sz="800" noProof="0"/>
              <a:t>, select </a:t>
            </a:r>
            <a:r>
              <a:rPr lang="en-US" sz="800" i="1" noProof="0"/>
              <a:t>Picture or texture fill</a:t>
            </a:r>
            <a:r>
              <a:rPr lang="en-US" sz="800" noProof="0"/>
              <a:t>.</a:t>
            </a:r>
          </a:p>
          <a:p>
            <a:pPr marL="120600" indent="-120600">
              <a:spcAft>
                <a:spcPts val="600"/>
              </a:spcAft>
              <a:buClr>
                <a:schemeClr val="accent1"/>
              </a:buClr>
              <a:buAutoNum type="arabicPeriod"/>
            </a:pPr>
            <a:r>
              <a:rPr lang="en-US" sz="800" noProof="0"/>
              <a:t>Select </a:t>
            </a:r>
            <a:r>
              <a:rPr lang="en-US" sz="800" i="1" noProof="0"/>
              <a:t>File</a:t>
            </a:r>
            <a:r>
              <a:rPr lang="en-US" sz="800" noProof="0"/>
              <a:t>.</a:t>
            </a:r>
          </a:p>
          <a:p>
            <a:pPr marL="120600" indent="-120600">
              <a:spcAft>
                <a:spcPts val="600"/>
              </a:spcAft>
              <a:buClr>
                <a:schemeClr val="accent1"/>
              </a:buClr>
              <a:buAutoNum type="arabicPeriod"/>
            </a:pPr>
            <a:r>
              <a:rPr lang="en-US" sz="800" noProof="0"/>
              <a:t>In the </a:t>
            </a:r>
            <a:r>
              <a:rPr lang="en-US" sz="800" i="1" noProof="0"/>
              <a:t>Insert Picture</a:t>
            </a:r>
            <a:r>
              <a:rPr lang="en-US" sz="800" noProof="0"/>
              <a:t> dialog box, choose the picture </a:t>
            </a:r>
            <a:br>
              <a:rPr lang="en-US" sz="800" noProof="0"/>
            </a:br>
            <a:r>
              <a:rPr lang="en-US" sz="800" noProof="0"/>
              <a:t>you want to use and then select </a:t>
            </a:r>
            <a:r>
              <a:rPr lang="en-US" sz="800" i="1" noProof="0"/>
              <a:t>Insert</a:t>
            </a:r>
            <a:r>
              <a:rPr lang="en-US" sz="800" noProof="0"/>
              <a:t>.</a:t>
            </a:r>
          </a:p>
        </p:txBody>
      </p:sp>
      <p:sp>
        <p:nvSpPr>
          <p:cNvPr id="24" name="textruta 23">
            <a:extLst>
              <a:ext uri="{FF2B5EF4-FFF2-40B4-BE49-F238E27FC236}">
                <a16:creationId xmlns:a16="http://schemas.microsoft.com/office/drawing/2014/main" id="{49208D86-4998-5146-37DE-48F0F8DCB7BC}"/>
              </a:ext>
            </a:extLst>
          </p:cNvPr>
          <p:cNvSpPr txBox="1"/>
          <p:nvPr userDrawn="1"/>
        </p:nvSpPr>
        <p:spPr>
          <a:xfrm>
            <a:off x="4586575" y="4075714"/>
            <a:ext cx="1295401" cy="1569660"/>
          </a:xfrm>
          <a:prstGeom prst="rect">
            <a:avLst/>
          </a:prstGeom>
          <a:noFill/>
        </p:spPr>
        <p:txBody>
          <a:bodyPr wrap="square" lIns="0" tIns="0" rIns="0" bIns="0" rtlCol="0">
            <a:spAutoFit/>
          </a:bodyPr>
          <a:lstStyle/>
          <a:p>
            <a:pPr>
              <a:spcAft>
                <a:spcPts val="600"/>
              </a:spcAft>
            </a:pPr>
            <a:r>
              <a:rPr lang="en-US" sz="1000" b="1" noProof="0">
                <a:solidFill>
                  <a:schemeClr val="tx2"/>
                </a:solidFill>
              </a:rPr>
              <a:t>Header and footer</a:t>
            </a:r>
          </a:p>
          <a:p>
            <a:pPr>
              <a:spcAft>
                <a:spcPts val="600"/>
              </a:spcAft>
            </a:pPr>
            <a:r>
              <a:rPr lang="en-US" sz="800" noProof="0"/>
              <a:t>Insert header/footer, </a:t>
            </a:r>
            <a:br>
              <a:rPr lang="en-US" sz="800" noProof="0"/>
            </a:br>
            <a:r>
              <a:rPr lang="en-US" sz="800" noProof="0"/>
              <a:t>date and page numbers:</a:t>
            </a:r>
          </a:p>
          <a:p>
            <a:pPr marL="120600" indent="-120600">
              <a:spcAft>
                <a:spcPts val="600"/>
              </a:spcAft>
              <a:buClr>
                <a:schemeClr val="accent1"/>
              </a:buClr>
              <a:buFont typeface="+mj-lt"/>
              <a:buAutoNum type="arabicPeriod"/>
            </a:pPr>
            <a:r>
              <a:rPr lang="en-US" sz="800" noProof="0"/>
              <a:t>On the </a:t>
            </a:r>
            <a:r>
              <a:rPr lang="en-US" sz="800" i="1" noProof="0"/>
              <a:t>Insert</a:t>
            </a:r>
            <a:r>
              <a:rPr lang="en-US" sz="800" noProof="0"/>
              <a:t> tab, </a:t>
            </a:r>
            <a:br>
              <a:rPr lang="en-US" sz="800" noProof="0"/>
            </a:br>
            <a:r>
              <a:rPr lang="en-US" sz="800" noProof="0"/>
              <a:t>click </a:t>
            </a:r>
            <a:r>
              <a:rPr lang="en-US" sz="800" i="1" noProof="0"/>
              <a:t>Header &amp; Footer</a:t>
            </a:r>
            <a:r>
              <a:rPr lang="en-US" sz="800" noProof="0"/>
              <a:t>.</a:t>
            </a:r>
          </a:p>
          <a:p>
            <a:pPr marL="120600" indent="-120600">
              <a:spcAft>
                <a:spcPts val="600"/>
              </a:spcAft>
              <a:buClr>
                <a:schemeClr val="accent1"/>
              </a:buClr>
              <a:buFont typeface="+mj-lt"/>
              <a:buAutoNum type="arabicPeriod"/>
            </a:pPr>
            <a:r>
              <a:rPr lang="en-US" sz="800" noProof="0"/>
              <a:t>In the Header and Footer box, on the Slide tab, select the information you want.</a:t>
            </a:r>
          </a:p>
          <a:p>
            <a:pPr marL="120600" indent="-120600">
              <a:spcAft>
                <a:spcPts val="600"/>
              </a:spcAft>
              <a:buClr>
                <a:schemeClr val="accent1"/>
              </a:buClr>
              <a:buFont typeface="+mj-lt"/>
              <a:buAutoNum type="arabicPeriod"/>
            </a:pPr>
            <a:r>
              <a:rPr lang="en-US" sz="800" noProof="0"/>
              <a:t>Click </a:t>
            </a:r>
            <a:r>
              <a:rPr lang="en-US" sz="800" i="1" noProof="0"/>
              <a:t>Apply to All</a:t>
            </a:r>
            <a:r>
              <a:rPr lang="en-US" sz="800" noProof="0"/>
              <a:t>.</a:t>
            </a:r>
          </a:p>
        </p:txBody>
      </p:sp>
      <p:pic>
        <p:nvPicPr>
          <p:cNvPr id="32" name="Bildobjekt 31" descr="En bild som visar moln, utomhus, himmel, byggnad&#10;&#10;Automatiskt genererad beskrivning">
            <a:extLst>
              <a:ext uri="{FF2B5EF4-FFF2-40B4-BE49-F238E27FC236}">
                <a16:creationId xmlns:a16="http://schemas.microsoft.com/office/drawing/2014/main" id="{94D13EAB-F856-BC62-1623-0235CE917A48}"/>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066200" y="4318565"/>
            <a:ext cx="1493231" cy="1981989"/>
          </a:xfrm>
          <a:prstGeom prst="rect">
            <a:avLst/>
          </a:prstGeom>
        </p:spPr>
      </p:pic>
      <p:pic>
        <p:nvPicPr>
          <p:cNvPr id="34" name="Picture 4" descr="Microsoft PowerPoint 365 Overview and Supported File Types">
            <a:extLst>
              <a:ext uri="{FF2B5EF4-FFF2-40B4-BE49-F238E27FC236}">
                <a16:creationId xmlns:a16="http://schemas.microsoft.com/office/drawing/2014/main" id="{6B95C2D0-3101-BE06-9875-AF2510CF817D}"/>
              </a:ext>
            </a:extLst>
          </p:cNvPr>
          <p:cNvPicPr>
            <a:picLocks noChangeAspect="1" noChangeArrowheads="1"/>
          </p:cNvPicPr>
          <p:nvPr userDrawn="1"/>
        </p:nvPicPr>
        <p:blipFill rotWithShape="1">
          <a:blip r:embed="rId5" cstate="print">
            <a:extLst>
              <a:ext uri="{28A0092B-C50C-407E-A947-70E740481C1C}">
                <a14:useLocalDpi xmlns:a14="http://schemas.microsoft.com/office/drawing/2010/main"/>
              </a:ext>
            </a:extLst>
          </a:blip>
          <a:srcRect/>
          <a:stretch/>
        </p:blipFill>
        <p:spPr bwMode="auto">
          <a:xfrm>
            <a:off x="721644" y="2028884"/>
            <a:ext cx="208587" cy="33433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Microsoft PowerPoint 365 Overview and Supported File Types">
            <a:extLst>
              <a:ext uri="{FF2B5EF4-FFF2-40B4-BE49-F238E27FC236}">
                <a16:creationId xmlns:a16="http://schemas.microsoft.com/office/drawing/2014/main" id="{D259F975-3B73-BC3A-B353-F3B57056CAFE}"/>
              </a:ext>
            </a:extLst>
          </p:cNvPr>
          <p:cNvPicPr>
            <a:picLocks noChangeAspect="1" noChangeArrowheads="1"/>
          </p:cNvPicPr>
          <p:nvPr userDrawn="1"/>
        </p:nvPicPr>
        <p:blipFill rotWithShape="1">
          <a:blip r:embed="rId6" cstate="print">
            <a:extLst>
              <a:ext uri="{28A0092B-C50C-407E-A947-70E740481C1C}">
                <a14:useLocalDpi xmlns:a14="http://schemas.microsoft.com/office/drawing/2010/main"/>
              </a:ext>
            </a:extLst>
          </a:blip>
          <a:srcRect/>
          <a:stretch/>
        </p:blipFill>
        <p:spPr bwMode="auto">
          <a:xfrm>
            <a:off x="716536" y="3527233"/>
            <a:ext cx="328130" cy="10531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Microsoft PowerPoint 365 Overview and Supported File Types">
            <a:extLst>
              <a:ext uri="{FF2B5EF4-FFF2-40B4-BE49-F238E27FC236}">
                <a16:creationId xmlns:a16="http://schemas.microsoft.com/office/drawing/2014/main" id="{C0490137-5992-062D-6D6B-7856F08EDE8C}"/>
              </a:ext>
            </a:extLst>
          </p:cNvPr>
          <p:cNvPicPr>
            <a:picLocks noChangeAspect="1" noChangeArrowheads="1"/>
          </p:cNvPicPr>
          <p:nvPr userDrawn="1"/>
        </p:nvPicPr>
        <p:blipFill rotWithShape="1">
          <a:blip r:embed="rId7" cstate="print">
            <a:extLst>
              <a:ext uri="{28A0092B-C50C-407E-A947-70E740481C1C}">
                <a14:useLocalDpi xmlns:a14="http://schemas.microsoft.com/office/drawing/2010/main"/>
              </a:ext>
            </a:extLst>
          </a:blip>
          <a:srcRect/>
          <a:stretch/>
        </p:blipFill>
        <p:spPr bwMode="auto">
          <a:xfrm>
            <a:off x="716536" y="4708556"/>
            <a:ext cx="256300" cy="1053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eader and Footer on slides - Microsoft PowerPoint 365">
            <a:extLst>
              <a:ext uri="{FF2B5EF4-FFF2-40B4-BE49-F238E27FC236}">
                <a16:creationId xmlns:a16="http://schemas.microsoft.com/office/drawing/2014/main" id="{514F44FF-F14B-3D48-E9D1-E7E8BB20F671}"/>
              </a:ext>
            </a:extLst>
          </p:cNvPr>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6062042" y="4075714"/>
            <a:ext cx="1493231" cy="1103568"/>
          </a:xfrm>
          <a:prstGeom prst="rect">
            <a:avLst/>
          </a:prstGeom>
          <a:noFill/>
          <a:extLst>
            <a:ext uri="{909E8E84-426E-40DD-AFC4-6F175D3DCCD1}">
              <a14:hiddenFill xmlns:a14="http://schemas.microsoft.com/office/drawing/2010/main">
                <a:solidFill>
                  <a:srgbClr val="FFFFFF"/>
                </a:solidFill>
              </a14:hiddenFill>
            </a:ext>
          </a:extLst>
        </p:spPr>
      </p:pic>
      <p:grpSp>
        <p:nvGrpSpPr>
          <p:cNvPr id="1125" name="Grupp 1124">
            <a:extLst>
              <a:ext uri="{FF2B5EF4-FFF2-40B4-BE49-F238E27FC236}">
                <a16:creationId xmlns:a16="http://schemas.microsoft.com/office/drawing/2014/main" id="{918579BF-BDEF-7B25-9DCA-62CC6D39793B}"/>
              </a:ext>
            </a:extLst>
          </p:cNvPr>
          <p:cNvGrpSpPr/>
          <p:nvPr userDrawn="1"/>
        </p:nvGrpSpPr>
        <p:grpSpPr>
          <a:xfrm>
            <a:off x="6063783" y="2031850"/>
            <a:ext cx="800155" cy="1688467"/>
            <a:chOff x="6063783" y="2031850"/>
            <a:chExt cx="1800691" cy="3799773"/>
          </a:xfrm>
        </p:grpSpPr>
        <p:pic>
          <p:nvPicPr>
            <p:cNvPr id="1030" name="Picture 6" descr="Hacking PowerPoint to create custom colors | BrightCarbon">
              <a:extLst>
                <a:ext uri="{FF2B5EF4-FFF2-40B4-BE49-F238E27FC236}">
                  <a16:creationId xmlns:a16="http://schemas.microsoft.com/office/drawing/2014/main" id="{1E944A0E-9B5A-F599-847C-0737479E7BC1}"/>
                </a:ext>
              </a:extLst>
            </p:cNvPr>
            <p:cNvPicPr>
              <a:picLocks noChangeAspect="1" noChangeArrowheads="1"/>
            </p:cNvPicPr>
            <p:nvPr userDrawn="1"/>
          </p:nvPicPr>
          <p:blipFill rotWithShape="1">
            <a:blip r:embed="rId9" cstate="print">
              <a:extLst>
                <a:ext uri="{28A0092B-C50C-407E-A947-70E740481C1C}">
                  <a14:useLocalDpi xmlns:a14="http://schemas.microsoft.com/office/drawing/2010/main"/>
                </a:ext>
              </a:extLst>
            </a:blip>
            <a:srcRect l="36641" r="36664"/>
            <a:stretch/>
          </p:blipFill>
          <p:spPr bwMode="auto">
            <a:xfrm>
              <a:off x="6063783" y="2031850"/>
              <a:ext cx="1800691" cy="3799773"/>
            </a:xfrm>
            <a:prstGeom prst="rect">
              <a:avLst/>
            </a:prstGeom>
            <a:noFill/>
            <a:extLst>
              <a:ext uri="{909E8E84-426E-40DD-AFC4-6F175D3DCCD1}">
                <a14:hiddenFill xmlns:a14="http://schemas.microsoft.com/office/drawing/2010/main">
                  <a:solidFill>
                    <a:srgbClr val="FFFFFF"/>
                  </a:solidFill>
                </a14:hiddenFill>
              </a:ext>
            </a:extLst>
          </p:spPr>
        </p:pic>
        <p:sp>
          <p:nvSpPr>
            <p:cNvPr id="1123" name="Rektangel 1122">
              <a:extLst>
                <a:ext uri="{FF2B5EF4-FFF2-40B4-BE49-F238E27FC236}">
                  <a16:creationId xmlns:a16="http://schemas.microsoft.com/office/drawing/2014/main" id="{1ED61660-0DB3-CEA4-C27E-195D3290C063}"/>
                </a:ext>
              </a:extLst>
            </p:cNvPr>
            <p:cNvSpPr/>
            <p:nvPr userDrawn="1"/>
          </p:nvSpPr>
          <p:spPr>
            <a:xfrm>
              <a:off x="6095206" y="3789106"/>
              <a:ext cx="1743870" cy="7370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4" name="Rektangel 1123">
              <a:extLst>
                <a:ext uri="{FF2B5EF4-FFF2-40B4-BE49-F238E27FC236}">
                  <a16:creationId xmlns:a16="http://schemas.microsoft.com/office/drawing/2014/main" id="{97E61731-FF1C-C73E-9B81-82B5C53D7931}"/>
                </a:ext>
              </a:extLst>
            </p:cNvPr>
            <p:cNvSpPr/>
            <p:nvPr userDrawn="1"/>
          </p:nvSpPr>
          <p:spPr>
            <a:xfrm>
              <a:off x="6451542" y="2363219"/>
              <a:ext cx="1378008" cy="9832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 name="Rektangel 18">
              <a:extLst>
                <a:ext uri="{FF2B5EF4-FFF2-40B4-BE49-F238E27FC236}">
                  <a16:creationId xmlns:a16="http://schemas.microsoft.com/office/drawing/2014/main" id="{71A7971D-8FD8-6FAF-FBCA-543DAC638849}"/>
                </a:ext>
              </a:extLst>
            </p:cNvPr>
            <p:cNvSpPr/>
            <p:nvPr userDrawn="1"/>
          </p:nvSpPr>
          <p:spPr>
            <a:xfrm>
              <a:off x="6637090" y="2388295"/>
              <a:ext cx="126305" cy="12630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0" name="Rektangel 19">
              <a:extLst>
                <a:ext uri="{FF2B5EF4-FFF2-40B4-BE49-F238E27FC236}">
                  <a16:creationId xmlns:a16="http://schemas.microsoft.com/office/drawing/2014/main" id="{C9DDD11C-85E2-44BE-6A91-D72279994B26}"/>
                </a:ext>
              </a:extLst>
            </p:cNvPr>
            <p:cNvSpPr/>
            <p:nvPr userDrawn="1"/>
          </p:nvSpPr>
          <p:spPr>
            <a:xfrm>
              <a:off x="6812622" y="2388295"/>
              <a:ext cx="126305" cy="12630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2" name="Rektangel 21">
              <a:extLst>
                <a:ext uri="{FF2B5EF4-FFF2-40B4-BE49-F238E27FC236}">
                  <a16:creationId xmlns:a16="http://schemas.microsoft.com/office/drawing/2014/main" id="{A5F72BB2-8D37-F99C-624D-D6B83AEDB706}"/>
                </a:ext>
              </a:extLst>
            </p:cNvPr>
            <p:cNvSpPr/>
            <p:nvPr userDrawn="1"/>
          </p:nvSpPr>
          <p:spPr>
            <a:xfrm>
              <a:off x="6988154" y="2388295"/>
              <a:ext cx="126305" cy="12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5" name="Rektangel 24">
              <a:extLst>
                <a:ext uri="{FF2B5EF4-FFF2-40B4-BE49-F238E27FC236}">
                  <a16:creationId xmlns:a16="http://schemas.microsoft.com/office/drawing/2014/main" id="{84DFF5F4-D1BE-880D-87D8-99BD8D5986B4}"/>
                </a:ext>
              </a:extLst>
            </p:cNvPr>
            <p:cNvSpPr/>
            <p:nvPr userDrawn="1"/>
          </p:nvSpPr>
          <p:spPr>
            <a:xfrm>
              <a:off x="7163686" y="2388295"/>
              <a:ext cx="126305" cy="12630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6" name="Rektangel 25">
              <a:extLst>
                <a:ext uri="{FF2B5EF4-FFF2-40B4-BE49-F238E27FC236}">
                  <a16:creationId xmlns:a16="http://schemas.microsoft.com/office/drawing/2014/main" id="{57799422-9E37-147F-C5EF-BD69600A0259}"/>
                </a:ext>
              </a:extLst>
            </p:cNvPr>
            <p:cNvSpPr/>
            <p:nvPr userDrawn="1"/>
          </p:nvSpPr>
          <p:spPr>
            <a:xfrm>
              <a:off x="7339218" y="2388295"/>
              <a:ext cx="126305" cy="1263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7" name="Rektangel 26">
              <a:extLst>
                <a:ext uri="{FF2B5EF4-FFF2-40B4-BE49-F238E27FC236}">
                  <a16:creationId xmlns:a16="http://schemas.microsoft.com/office/drawing/2014/main" id="{CF0BD3BD-CA59-5181-6A7D-85BA481CF469}"/>
                </a:ext>
              </a:extLst>
            </p:cNvPr>
            <p:cNvSpPr/>
            <p:nvPr userDrawn="1"/>
          </p:nvSpPr>
          <p:spPr>
            <a:xfrm>
              <a:off x="7514750" y="2388295"/>
              <a:ext cx="126305" cy="126305"/>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8" name="Rektangel 27">
              <a:extLst>
                <a:ext uri="{FF2B5EF4-FFF2-40B4-BE49-F238E27FC236}">
                  <a16:creationId xmlns:a16="http://schemas.microsoft.com/office/drawing/2014/main" id="{AD483FB7-DFED-6269-FDB3-DA99BF8F1738}"/>
                </a:ext>
              </a:extLst>
            </p:cNvPr>
            <p:cNvSpPr/>
            <p:nvPr userDrawn="1"/>
          </p:nvSpPr>
          <p:spPr>
            <a:xfrm>
              <a:off x="7690282" y="2388295"/>
              <a:ext cx="126305" cy="1263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1" name="Rektangel 30">
              <a:extLst>
                <a:ext uri="{FF2B5EF4-FFF2-40B4-BE49-F238E27FC236}">
                  <a16:creationId xmlns:a16="http://schemas.microsoft.com/office/drawing/2014/main" id="{53C50CD2-78C6-259C-97BD-526C014CEC81}"/>
                </a:ext>
              </a:extLst>
            </p:cNvPr>
            <p:cNvSpPr/>
            <p:nvPr userDrawn="1"/>
          </p:nvSpPr>
          <p:spPr>
            <a:xfrm>
              <a:off x="6637090" y="2661345"/>
              <a:ext cx="126305" cy="132095"/>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7" name="Rektangel 46">
              <a:extLst>
                <a:ext uri="{FF2B5EF4-FFF2-40B4-BE49-F238E27FC236}">
                  <a16:creationId xmlns:a16="http://schemas.microsoft.com/office/drawing/2014/main" id="{8C1EA23D-35AA-C628-1834-7EC9974FAFA4}"/>
                </a:ext>
              </a:extLst>
            </p:cNvPr>
            <p:cNvSpPr/>
            <p:nvPr userDrawn="1"/>
          </p:nvSpPr>
          <p:spPr>
            <a:xfrm>
              <a:off x="6637090" y="2794041"/>
              <a:ext cx="126305" cy="132095"/>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5" name="Rektangel 54">
              <a:extLst>
                <a:ext uri="{FF2B5EF4-FFF2-40B4-BE49-F238E27FC236}">
                  <a16:creationId xmlns:a16="http://schemas.microsoft.com/office/drawing/2014/main" id="{583F96BE-E130-3FDD-576F-874BDC4A6C90}"/>
                </a:ext>
              </a:extLst>
            </p:cNvPr>
            <p:cNvSpPr/>
            <p:nvPr userDrawn="1"/>
          </p:nvSpPr>
          <p:spPr>
            <a:xfrm>
              <a:off x="6637090" y="2926737"/>
              <a:ext cx="126305" cy="132095"/>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3" name="Rektangel 62">
              <a:extLst>
                <a:ext uri="{FF2B5EF4-FFF2-40B4-BE49-F238E27FC236}">
                  <a16:creationId xmlns:a16="http://schemas.microsoft.com/office/drawing/2014/main" id="{33F1335E-E254-7491-5F15-30754BBD151E}"/>
                </a:ext>
              </a:extLst>
            </p:cNvPr>
            <p:cNvSpPr/>
            <p:nvPr userDrawn="1"/>
          </p:nvSpPr>
          <p:spPr>
            <a:xfrm>
              <a:off x="6637090" y="3059433"/>
              <a:ext cx="126305" cy="132095"/>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33" name="Rektangel 1032">
              <a:extLst>
                <a:ext uri="{FF2B5EF4-FFF2-40B4-BE49-F238E27FC236}">
                  <a16:creationId xmlns:a16="http://schemas.microsoft.com/office/drawing/2014/main" id="{B691ED7D-5446-C50C-8BC0-D7AB6D614765}"/>
                </a:ext>
              </a:extLst>
            </p:cNvPr>
            <p:cNvSpPr/>
            <p:nvPr userDrawn="1"/>
          </p:nvSpPr>
          <p:spPr>
            <a:xfrm>
              <a:off x="6637090" y="3192130"/>
              <a:ext cx="126305" cy="132095"/>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2" name="Rektangel 1041">
              <a:extLst>
                <a:ext uri="{FF2B5EF4-FFF2-40B4-BE49-F238E27FC236}">
                  <a16:creationId xmlns:a16="http://schemas.microsoft.com/office/drawing/2014/main" id="{7F5FD652-25CD-24B4-271B-3CFC6E465C27}"/>
                </a:ext>
              </a:extLst>
            </p:cNvPr>
            <p:cNvSpPr/>
            <p:nvPr userDrawn="1"/>
          </p:nvSpPr>
          <p:spPr>
            <a:xfrm>
              <a:off x="6812622" y="2661345"/>
              <a:ext cx="126305" cy="13209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3" name="Rektangel 1042">
              <a:extLst>
                <a:ext uri="{FF2B5EF4-FFF2-40B4-BE49-F238E27FC236}">
                  <a16:creationId xmlns:a16="http://schemas.microsoft.com/office/drawing/2014/main" id="{46276B80-6A92-8513-3337-2E24980A3660}"/>
                </a:ext>
              </a:extLst>
            </p:cNvPr>
            <p:cNvSpPr/>
            <p:nvPr userDrawn="1"/>
          </p:nvSpPr>
          <p:spPr>
            <a:xfrm>
              <a:off x="6812622" y="2794041"/>
              <a:ext cx="126305" cy="1320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4" name="Rektangel 1043">
              <a:extLst>
                <a:ext uri="{FF2B5EF4-FFF2-40B4-BE49-F238E27FC236}">
                  <a16:creationId xmlns:a16="http://schemas.microsoft.com/office/drawing/2014/main" id="{DF08EB8B-05A1-5D1E-3453-E35F156EA44C}"/>
                </a:ext>
              </a:extLst>
            </p:cNvPr>
            <p:cNvSpPr/>
            <p:nvPr userDrawn="1"/>
          </p:nvSpPr>
          <p:spPr>
            <a:xfrm>
              <a:off x="6812622" y="2926737"/>
              <a:ext cx="126305" cy="132095"/>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5" name="Rektangel 1044">
              <a:extLst>
                <a:ext uri="{FF2B5EF4-FFF2-40B4-BE49-F238E27FC236}">
                  <a16:creationId xmlns:a16="http://schemas.microsoft.com/office/drawing/2014/main" id="{73BCDEB0-F256-9D9A-1735-36C73E5A4254}"/>
                </a:ext>
              </a:extLst>
            </p:cNvPr>
            <p:cNvSpPr/>
            <p:nvPr userDrawn="1"/>
          </p:nvSpPr>
          <p:spPr>
            <a:xfrm>
              <a:off x="6812622" y="3059433"/>
              <a:ext cx="126305" cy="132095"/>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6" name="Rektangel 1045">
              <a:extLst>
                <a:ext uri="{FF2B5EF4-FFF2-40B4-BE49-F238E27FC236}">
                  <a16:creationId xmlns:a16="http://schemas.microsoft.com/office/drawing/2014/main" id="{8FB9E9DD-EB3E-746C-2937-90EBE84B3B2A}"/>
                </a:ext>
              </a:extLst>
            </p:cNvPr>
            <p:cNvSpPr/>
            <p:nvPr userDrawn="1"/>
          </p:nvSpPr>
          <p:spPr>
            <a:xfrm>
              <a:off x="6812622" y="3192130"/>
              <a:ext cx="126305" cy="13209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7" name="Rektangel 1046">
              <a:extLst>
                <a:ext uri="{FF2B5EF4-FFF2-40B4-BE49-F238E27FC236}">
                  <a16:creationId xmlns:a16="http://schemas.microsoft.com/office/drawing/2014/main" id="{BF36CC62-D665-E681-0504-9607980B29D1}"/>
                </a:ext>
              </a:extLst>
            </p:cNvPr>
            <p:cNvSpPr/>
            <p:nvPr userDrawn="1"/>
          </p:nvSpPr>
          <p:spPr>
            <a:xfrm>
              <a:off x="6988154" y="2661345"/>
              <a:ext cx="126305" cy="13209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8" name="Rektangel 1047">
              <a:extLst>
                <a:ext uri="{FF2B5EF4-FFF2-40B4-BE49-F238E27FC236}">
                  <a16:creationId xmlns:a16="http://schemas.microsoft.com/office/drawing/2014/main" id="{2ED8E59C-4621-6900-D5FB-392B5F63EB15}"/>
                </a:ext>
              </a:extLst>
            </p:cNvPr>
            <p:cNvSpPr/>
            <p:nvPr userDrawn="1"/>
          </p:nvSpPr>
          <p:spPr>
            <a:xfrm>
              <a:off x="6988154" y="2794041"/>
              <a:ext cx="126305" cy="13209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9" name="Rektangel 1048">
              <a:extLst>
                <a:ext uri="{FF2B5EF4-FFF2-40B4-BE49-F238E27FC236}">
                  <a16:creationId xmlns:a16="http://schemas.microsoft.com/office/drawing/2014/main" id="{1D1DFB72-8F94-C092-AB42-28E3BBF12D65}"/>
                </a:ext>
              </a:extLst>
            </p:cNvPr>
            <p:cNvSpPr/>
            <p:nvPr userDrawn="1"/>
          </p:nvSpPr>
          <p:spPr>
            <a:xfrm>
              <a:off x="6988154" y="2926737"/>
              <a:ext cx="126305" cy="132095"/>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0" name="Rektangel 1049">
              <a:extLst>
                <a:ext uri="{FF2B5EF4-FFF2-40B4-BE49-F238E27FC236}">
                  <a16:creationId xmlns:a16="http://schemas.microsoft.com/office/drawing/2014/main" id="{9B388C52-8786-0F82-B433-3A79F1A4541A}"/>
                </a:ext>
              </a:extLst>
            </p:cNvPr>
            <p:cNvSpPr/>
            <p:nvPr userDrawn="1"/>
          </p:nvSpPr>
          <p:spPr>
            <a:xfrm>
              <a:off x="6988154" y="3059433"/>
              <a:ext cx="126305" cy="132095"/>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1" name="Rektangel 1050">
              <a:extLst>
                <a:ext uri="{FF2B5EF4-FFF2-40B4-BE49-F238E27FC236}">
                  <a16:creationId xmlns:a16="http://schemas.microsoft.com/office/drawing/2014/main" id="{D4A998FA-E595-5120-1049-A3CC1C33E72E}"/>
                </a:ext>
              </a:extLst>
            </p:cNvPr>
            <p:cNvSpPr/>
            <p:nvPr userDrawn="1"/>
          </p:nvSpPr>
          <p:spPr>
            <a:xfrm>
              <a:off x="6988154" y="3192130"/>
              <a:ext cx="126305" cy="13209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2" name="Rektangel 1051">
              <a:extLst>
                <a:ext uri="{FF2B5EF4-FFF2-40B4-BE49-F238E27FC236}">
                  <a16:creationId xmlns:a16="http://schemas.microsoft.com/office/drawing/2014/main" id="{C8E27C97-6977-891F-B3C0-4CDE580AF57D}"/>
                </a:ext>
              </a:extLst>
            </p:cNvPr>
            <p:cNvSpPr/>
            <p:nvPr userDrawn="1"/>
          </p:nvSpPr>
          <p:spPr>
            <a:xfrm>
              <a:off x="7163686" y="2661345"/>
              <a:ext cx="126305" cy="132095"/>
            </a:xfrm>
            <a:prstGeom prst="rect">
              <a:avLst/>
            </a:prstGeom>
            <a:solidFill>
              <a:schemeClr val="accent3">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3" name="Rektangel 1052">
              <a:extLst>
                <a:ext uri="{FF2B5EF4-FFF2-40B4-BE49-F238E27FC236}">
                  <a16:creationId xmlns:a16="http://schemas.microsoft.com/office/drawing/2014/main" id="{19FB03B5-BA18-74B7-9DEB-889CA8566539}"/>
                </a:ext>
              </a:extLst>
            </p:cNvPr>
            <p:cNvSpPr/>
            <p:nvPr userDrawn="1"/>
          </p:nvSpPr>
          <p:spPr>
            <a:xfrm>
              <a:off x="7163686" y="2794041"/>
              <a:ext cx="126305" cy="132095"/>
            </a:xfrm>
            <a:prstGeom prst="rect">
              <a:avLst/>
            </a:prstGeom>
            <a:solidFill>
              <a:schemeClr val="accent3">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4" name="Rektangel 1053">
              <a:extLst>
                <a:ext uri="{FF2B5EF4-FFF2-40B4-BE49-F238E27FC236}">
                  <a16:creationId xmlns:a16="http://schemas.microsoft.com/office/drawing/2014/main" id="{57CEB0A0-35F5-997A-61EB-3E655B67D34B}"/>
                </a:ext>
              </a:extLst>
            </p:cNvPr>
            <p:cNvSpPr/>
            <p:nvPr userDrawn="1"/>
          </p:nvSpPr>
          <p:spPr>
            <a:xfrm>
              <a:off x="7163686" y="2926737"/>
              <a:ext cx="126305" cy="132095"/>
            </a:xfrm>
            <a:prstGeom prst="rect">
              <a:avLst/>
            </a:prstGeom>
            <a:solidFill>
              <a:schemeClr val="accent3">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5" name="Rektangel 1054">
              <a:extLst>
                <a:ext uri="{FF2B5EF4-FFF2-40B4-BE49-F238E27FC236}">
                  <a16:creationId xmlns:a16="http://schemas.microsoft.com/office/drawing/2014/main" id="{187C5504-CF38-10EF-6656-9D373F47022B}"/>
                </a:ext>
              </a:extLst>
            </p:cNvPr>
            <p:cNvSpPr/>
            <p:nvPr userDrawn="1"/>
          </p:nvSpPr>
          <p:spPr>
            <a:xfrm>
              <a:off x="7163686" y="3059433"/>
              <a:ext cx="126305" cy="132095"/>
            </a:xfrm>
            <a:prstGeom prst="rect">
              <a:avLst/>
            </a:prstGeom>
            <a:solidFill>
              <a:schemeClr val="accent3">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6" name="Rektangel 1055">
              <a:extLst>
                <a:ext uri="{FF2B5EF4-FFF2-40B4-BE49-F238E27FC236}">
                  <a16:creationId xmlns:a16="http://schemas.microsoft.com/office/drawing/2014/main" id="{00ECB6FD-B078-6ED8-3BF0-E6FFFB4125FF}"/>
                </a:ext>
              </a:extLst>
            </p:cNvPr>
            <p:cNvSpPr/>
            <p:nvPr userDrawn="1"/>
          </p:nvSpPr>
          <p:spPr>
            <a:xfrm>
              <a:off x="7163686" y="3192130"/>
              <a:ext cx="126305" cy="132095"/>
            </a:xfrm>
            <a:prstGeom prst="rect">
              <a:avLst/>
            </a:prstGeom>
            <a:solidFill>
              <a:schemeClr val="accent3">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7" name="Rektangel 1056">
              <a:extLst>
                <a:ext uri="{FF2B5EF4-FFF2-40B4-BE49-F238E27FC236}">
                  <a16:creationId xmlns:a16="http://schemas.microsoft.com/office/drawing/2014/main" id="{2A81D134-CDD5-3A11-68DD-9A7DA325C5E2}"/>
                </a:ext>
              </a:extLst>
            </p:cNvPr>
            <p:cNvSpPr/>
            <p:nvPr userDrawn="1"/>
          </p:nvSpPr>
          <p:spPr>
            <a:xfrm>
              <a:off x="7339331" y="2661345"/>
              <a:ext cx="126305" cy="13209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8" name="Rektangel 1057">
              <a:extLst>
                <a:ext uri="{FF2B5EF4-FFF2-40B4-BE49-F238E27FC236}">
                  <a16:creationId xmlns:a16="http://schemas.microsoft.com/office/drawing/2014/main" id="{A3E6B7BF-B8DF-4895-BFF7-E48F3EA56C3C}"/>
                </a:ext>
              </a:extLst>
            </p:cNvPr>
            <p:cNvSpPr/>
            <p:nvPr userDrawn="1"/>
          </p:nvSpPr>
          <p:spPr>
            <a:xfrm>
              <a:off x="7339331" y="2794041"/>
              <a:ext cx="126305" cy="132095"/>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9" name="Rektangel 1058">
              <a:extLst>
                <a:ext uri="{FF2B5EF4-FFF2-40B4-BE49-F238E27FC236}">
                  <a16:creationId xmlns:a16="http://schemas.microsoft.com/office/drawing/2014/main" id="{C9880F48-FE6A-D652-5F55-4BD96B03F4E4}"/>
                </a:ext>
              </a:extLst>
            </p:cNvPr>
            <p:cNvSpPr/>
            <p:nvPr userDrawn="1"/>
          </p:nvSpPr>
          <p:spPr>
            <a:xfrm>
              <a:off x="7339331" y="2926737"/>
              <a:ext cx="126305" cy="132095"/>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0" name="Rektangel 1059">
              <a:extLst>
                <a:ext uri="{FF2B5EF4-FFF2-40B4-BE49-F238E27FC236}">
                  <a16:creationId xmlns:a16="http://schemas.microsoft.com/office/drawing/2014/main" id="{3D6EF6E0-55EF-D427-7BD3-3F9C9599C746}"/>
                </a:ext>
              </a:extLst>
            </p:cNvPr>
            <p:cNvSpPr/>
            <p:nvPr userDrawn="1"/>
          </p:nvSpPr>
          <p:spPr>
            <a:xfrm>
              <a:off x="7339331" y="3059433"/>
              <a:ext cx="126305" cy="132095"/>
            </a:xfrm>
            <a:prstGeom prst="rect">
              <a:avLst/>
            </a:prstGeom>
            <a:solidFill>
              <a:schemeClr val="accent4">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1" name="Rektangel 1060">
              <a:extLst>
                <a:ext uri="{FF2B5EF4-FFF2-40B4-BE49-F238E27FC236}">
                  <a16:creationId xmlns:a16="http://schemas.microsoft.com/office/drawing/2014/main" id="{BB5DD28F-1631-1EC1-63A2-5C34A28B0C19}"/>
                </a:ext>
              </a:extLst>
            </p:cNvPr>
            <p:cNvSpPr/>
            <p:nvPr userDrawn="1"/>
          </p:nvSpPr>
          <p:spPr>
            <a:xfrm>
              <a:off x="7339331" y="3192130"/>
              <a:ext cx="126305" cy="132095"/>
            </a:xfrm>
            <a:prstGeom prst="rect">
              <a:avLst/>
            </a:prstGeom>
            <a:solidFill>
              <a:schemeClr val="accent4">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2" name="Rektangel 1061">
              <a:extLst>
                <a:ext uri="{FF2B5EF4-FFF2-40B4-BE49-F238E27FC236}">
                  <a16:creationId xmlns:a16="http://schemas.microsoft.com/office/drawing/2014/main" id="{C2846DE4-F371-1BF5-4167-59B95320B756}"/>
                </a:ext>
              </a:extLst>
            </p:cNvPr>
            <p:cNvSpPr/>
            <p:nvPr userDrawn="1"/>
          </p:nvSpPr>
          <p:spPr>
            <a:xfrm>
              <a:off x="7513832" y="2661345"/>
              <a:ext cx="126305" cy="132095"/>
            </a:xfrm>
            <a:prstGeom prst="rect">
              <a:avLst/>
            </a:prstGeom>
            <a:solidFill>
              <a:schemeClr val="accent5">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3" name="Rektangel 1062">
              <a:extLst>
                <a:ext uri="{FF2B5EF4-FFF2-40B4-BE49-F238E27FC236}">
                  <a16:creationId xmlns:a16="http://schemas.microsoft.com/office/drawing/2014/main" id="{D1FCE270-22E9-6108-5292-0A2E890C7042}"/>
                </a:ext>
              </a:extLst>
            </p:cNvPr>
            <p:cNvSpPr/>
            <p:nvPr userDrawn="1"/>
          </p:nvSpPr>
          <p:spPr>
            <a:xfrm>
              <a:off x="7513832" y="2794041"/>
              <a:ext cx="126305" cy="132095"/>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4" name="Rektangel 1063">
              <a:extLst>
                <a:ext uri="{FF2B5EF4-FFF2-40B4-BE49-F238E27FC236}">
                  <a16:creationId xmlns:a16="http://schemas.microsoft.com/office/drawing/2014/main" id="{E0AB0C3D-3E2C-BA8B-F8FF-D1BAE2FD78AB}"/>
                </a:ext>
              </a:extLst>
            </p:cNvPr>
            <p:cNvSpPr/>
            <p:nvPr userDrawn="1"/>
          </p:nvSpPr>
          <p:spPr>
            <a:xfrm>
              <a:off x="7513832" y="2926737"/>
              <a:ext cx="126305" cy="132095"/>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5" name="Rektangel 1064">
              <a:extLst>
                <a:ext uri="{FF2B5EF4-FFF2-40B4-BE49-F238E27FC236}">
                  <a16:creationId xmlns:a16="http://schemas.microsoft.com/office/drawing/2014/main" id="{A5B9B835-C0B3-CE1F-0F4F-E77B314EE265}"/>
                </a:ext>
              </a:extLst>
            </p:cNvPr>
            <p:cNvSpPr/>
            <p:nvPr userDrawn="1"/>
          </p:nvSpPr>
          <p:spPr>
            <a:xfrm>
              <a:off x="7513832" y="3059433"/>
              <a:ext cx="126305" cy="132095"/>
            </a:xfrm>
            <a:prstGeom prst="rect">
              <a:avLst/>
            </a:prstGeom>
            <a:solidFill>
              <a:schemeClr val="accent5">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6" name="Rektangel 1065">
              <a:extLst>
                <a:ext uri="{FF2B5EF4-FFF2-40B4-BE49-F238E27FC236}">
                  <a16:creationId xmlns:a16="http://schemas.microsoft.com/office/drawing/2014/main" id="{B6F46CE6-CCAF-9D3F-1627-61487FF99D45}"/>
                </a:ext>
              </a:extLst>
            </p:cNvPr>
            <p:cNvSpPr/>
            <p:nvPr userDrawn="1"/>
          </p:nvSpPr>
          <p:spPr>
            <a:xfrm>
              <a:off x="7513832" y="3192130"/>
              <a:ext cx="126305" cy="132095"/>
            </a:xfrm>
            <a:prstGeom prst="rect">
              <a:avLst/>
            </a:prstGeom>
            <a:solidFill>
              <a:schemeClr val="accent5">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7" name="Rektangel 1066">
              <a:extLst>
                <a:ext uri="{FF2B5EF4-FFF2-40B4-BE49-F238E27FC236}">
                  <a16:creationId xmlns:a16="http://schemas.microsoft.com/office/drawing/2014/main" id="{B0D96E62-E6D5-5382-108B-2D8B21B1C7C0}"/>
                </a:ext>
              </a:extLst>
            </p:cNvPr>
            <p:cNvSpPr/>
            <p:nvPr userDrawn="1"/>
          </p:nvSpPr>
          <p:spPr>
            <a:xfrm>
              <a:off x="7690674" y="2661345"/>
              <a:ext cx="126305" cy="132095"/>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8" name="Rektangel 1067">
              <a:extLst>
                <a:ext uri="{FF2B5EF4-FFF2-40B4-BE49-F238E27FC236}">
                  <a16:creationId xmlns:a16="http://schemas.microsoft.com/office/drawing/2014/main" id="{589AC037-F773-58BF-FA0E-B29A0BAE94D6}"/>
                </a:ext>
              </a:extLst>
            </p:cNvPr>
            <p:cNvSpPr/>
            <p:nvPr userDrawn="1"/>
          </p:nvSpPr>
          <p:spPr>
            <a:xfrm>
              <a:off x="7690674" y="2794041"/>
              <a:ext cx="126305" cy="132095"/>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9" name="Rektangel 1068">
              <a:extLst>
                <a:ext uri="{FF2B5EF4-FFF2-40B4-BE49-F238E27FC236}">
                  <a16:creationId xmlns:a16="http://schemas.microsoft.com/office/drawing/2014/main" id="{07045815-7B67-4A94-7C17-8D64E287040A}"/>
                </a:ext>
              </a:extLst>
            </p:cNvPr>
            <p:cNvSpPr/>
            <p:nvPr userDrawn="1"/>
          </p:nvSpPr>
          <p:spPr>
            <a:xfrm>
              <a:off x="7690674" y="2926737"/>
              <a:ext cx="126305" cy="132095"/>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70" name="Rektangel 1069">
              <a:extLst>
                <a:ext uri="{FF2B5EF4-FFF2-40B4-BE49-F238E27FC236}">
                  <a16:creationId xmlns:a16="http://schemas.microsoft.com/office/drawing/2014/main" id="{D85D7A99-C5CD-38F6-939F-A3EF9E12781C}"/>
                </a:ext>
              </a:extLst>
            </p:cNvPr>
            <p:cNvSpPr/>
            <p:nvPr userDrawn="1"/>
          </p:nvSpPr>
          <p:spPr>
            <a:xfrm>
              <a:off x="7690674" y="3059433"/>
              <a:ext cx="126305" cy="132095"/>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71" name="Rektangel 1070">
              <a:extLst>
                <a:ext uri="{FF2B5EF4-FFF2-40B4-BE49-F238E27FC236}">
                  <a16:creationId xmlns:a16="http://schemas.microsoft.com/office/drawing/2014/main" id="{32FB7A58-1D8F-5665-AC4F-BA2FE1869B27}"/>
                </a:ext>
              </a:extLst>
            </p:cNvPr>
            <p:cNvSpPr/>
            <p:nvPr userDrawn="1"/>
          </p:nvSpPr>
          <p:spPr>
            <a:xfrm>
              <a:off x="7690674" y="3192130"/>
              <a:ext cx="126305" cy="132095"/>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77" name="Rektangel 1076">
              <a:extLst>
                <a:ext uri="{FF2B5EF4-FFF2-40B4-BE49-F238E27FC236}">
                  <a16:creationId xmlns:a16="http://schemas.microsoft.com/office/drawing/2014/main" id="{5F9AF638-6FAD-3C50-00FA-ADD872158CE5}"/>
                </a:ext>
              </a:extLst>
            </p:cNvPr>
            <p:cNvSpPr/>
            <p:nvPr userDrawn="1"/>
          </p:nvSpPr>
          <p:spPr>
            <a:xfrm>
              <a:off x="6464595" y="2388295"/>
              <a:ext cx="126305" cy="1263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78" name="Rektangel 1077">
              <a:extLst>
                <a:ext uri="{FF2B5EF4-FFF2-40B4-BE49-F238E27FC236}">
                  <a16:creationId xmlns:a16="http://schemas.microsoft.com/office/drawing/2014/main" id="{C4749DD0-3DD2-A386-7BED-084BA84DBBE6}"/>
                </a:ext>
              </a:extLst>
            </p:cNvPr>
            <p:cNvSpPr/>
            <p:nvPr userDrawn="1"/>
          </p:nvSpPr>
          <p:spPr>
            <a:xfrm>
              <a:off x="6464595" y="2661345"/>
              <a:ext cx="126305" cy="132095"/>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79" name="Rektangel 1078">
              <a:extLst>
                <a:ext uri="{FF2B5EF4-FFF2-40B4-BE49-F238E27FC236}">
                  <a16:creationId xmlns:a16="http://schemas.microsoft.com/office/drawing/2014/main" id="{B4499066-323D-EE08-E5A2-F43B0807892C}"/>
                </a:ext>
              </a:extLst>
            </p:cNvPr>
            <p:cNvSpPr/>
            <p:nvPr userDrawn="1"/>
          </p:nvSpPr>
          <p:spPr>
            <a:xfrm>
              <a:off x="6464595" y="2794041"/>
              <a:ext cx="126305" cy="132095"/>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0" name="Rektangel 1079">
              <a:extLst>
                <a:ext uri="{FF2B5EF4-FFF2-40B4-BE49-F238E27FC236}">
                  <a16:creationId xmlns:a16="http://schemas.microsoft.com/office/drawing/2014/main" id="{1BBF49EA-C637-CAB3-6569-11A2CFD31079}"/>
                </a:ext>
              </a:extLst>
            </p:cNvPr>
            <p:cNvSpPr/>
            <p:nvPr userDrawn="1"/>
          </p:nvSpPr>
          <p:spPr>
            <a:xfrm>
              <a:off x="6464595" y="2926737"/>
              <a:ext cx="126305" cy="132095"/>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1" name="Rektangel 1080">
              <a:extLst>
                <a:ext uri="{FF2B5EF4-FFF2-40B4-BE49-F238E27FC236}">
                  <a16:creationId xmlns:a16="http://schemas.microsoft.com/office/drawing/2014/main" id="{1F27D949-C326-6486-1CD4-2B8AF35ADE78}"/>
                </a:ext>
              </a:extLst>
            </p:cNvPr>
            <p:cNvSpPr/>
            <p:nvPr userDrawn="1"/>
          </p:nvSpPr>
          <p:spPr>
            <a:xfrm>
              <a:off x="6464595" y="3059433"/>
              <a:ext cx="126305" cy="132095"/>
            </a:xfrm>
            <a:prstGeom prst="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2" name="Rektangel 1081">
              <a:extLst>
                <a:ext uri="{FF2B5EF4-FFF2-40B4-BE49-F238E27FC236}">
                  <a16:creationId xmlns:a16="http://schemas.microsoft.com/office/drawing/2014/main" id="{F216B4A1-3944-F8CE-8C9B-FA88B4D03E26}"/>
                </a:ext>
              </a:extLst>
            </p:cNvPr>
            <p:cNvSpPr/>
            <p:nvPr userDrawn="1"/>
          </p:nvSpPr>
          <p:spPr>
            <a:xfrm>
              <a:off x="6464595" y="3192130"/>
              <a:ext cx="126305" cy="132095"/>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3" name="Rektangel 1082">
              <a:extLst>
                <a:ext uri="{FF2B5EF4-FFF2-40B4-BE49-F238E27FC236}">
                  <a16:creationId xmlns:a16="http://schemas.microsoft.com/office/drawing/2014/main" id="{5F4ADBA2-1A1B-A4CA-F30B-B0C82CEC3557}"/>
                </a:ext>
              </a:extLst>
            </p:cNvPr>
            <p:cNvSpPr/>
            <p:nvPr userDrawn="1"/>
          </p:nvSpPr>
          <p:spPr>
            <a:xfrm>
              <a:off x="6108995" y="3810695"/>
              <a:ext cx="126305" cy="1263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4" name="Rektangel 1083">
              <a:extLst>
                <a:ext uri="{FF2B5EF4-FFF2-40B4-BE49-F238E27FC236}">
                  <a16:creationId xmlns:a16="http://schemas.microsoft.com/office/drawing/2014/main" id="{374BD5DA-8482-21B6-9413-9B1A45CF76C1}"/>
                </a:ext>
              </a:extLst>
            </p:cNvPr>
            <p:cNvSpPr/>
            <p:nvPr userDrawn="1"/>
          </p:nvSpPr>
          <p:spPr>
            <a:xfrm>
              <a:off x="6108995" y="3986378"/>
              <a:ext cx="126305" cy="126305"/>
            </a:xfrm>
            <a:prstGeom prst="rect">
              <a:avLst/>
            </a:prstGeom>
            <a:solidFill>
              <a:srgbClr val="0D4A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5" name="Rektangel 1084">
              <a:extLst>
                <a:ext uri="{FF2B5EF4-FFF2-40B4-BE49-F238E27FC236}">
                  <a16:creationId xmlns:a16="http://schemas.microsoft.com/office/drawing/2014/main" id="{5F6020BD-6733-E876-2089-C3084AEA1A1C}"/>
                </a:ext>
              </a:extLst>
            </p:cNvPr>
            <p:cNvSpPr/>
            <p:nvPr userDrawn="1"/>
          </p:nvSpPr>
          <p:spPr>
            <a:xfrm>
              <a:off x="6108995" y="4162061"/>
              <a:ext cx="126305" cy="126305"/>
            </a:xfrm>
            <a:prstGeom prst="rect">
              <a:avLst/>
            </a:prstGeom>
            <a:solidFill>
              <a:srgbClr val="4DA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6" name="Rektangel 1085">
              <a:extLst>
                <a:ext uri="{FF2B5EF4-FFF2-40B4-BE49-F238E27FC236}">
                  <a16:creationId xmlns:a16="http://schemas.microsoft.com/office/drawing/2014/main" id="{C4348C5F-5E10-920F-C2FB-889532E2F622}"/>
                </a:ext>
              </a:extLst>
            </p:cNvPr>
            <p:cNvSpPr/>
            <p:nvPr userDrawn="1"/>
          </p:nvSpPr>
          <p:spPr>
            <a:xfrm>
              <a:off x="6108995" y="4337745"/>
              <a:ext cx="126305" cy="126305"/>
            </a:xfrm>
            <a:prstGeom prst="rect">
              <a:avLst/>
            </a:prstGeom>
            <a:solidFill>
              <a:srgbClr val="C7EB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7" name="Rektangel 1086">
              <a:extLst>
                <a:ext uri="{FF2B5EF4-FFF2-40B4-BE49-F238E27FC236}">
                  <a16:creationId xmlns:a16="http://schemas.microsoft.com/office/drawing/2014/main" id="{D2D321FD-AE36-8DCA-8744-C0F46B88F58C}"/>
                </a:ext>
              </a:extLst>
            </p:cNvPr>
            <p:cNvSpPr/>
            <p:nvPr userDrawn="1"/>
          </p:nvSpPr>
          <p:spPr>
            <a:xfrm>
              <a:off x="6285031" y="3810695"/>
              <a:ext cx="126305" cy="12630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8" name="Rektangel 1087">
              <a:extLst>
                <a:ext uri="{FF2B5EF4-FFF2-40B4-BE49-F238E27FC236}">
                  <a16:creationId xmlns:a16="http://schemas.microsoft.com/office/drawing/2014/main" id="{A93DF2FE-61D7-AA01-C339-B2ECCF6D103B}"/>
                </a:ext>
              </a:extLst>
            </p:cNvPr>
            <p:cNvSpPr/>
            <p:nvPr userDrawn="1"/>
          </p:nvSpPr>
          <p:spPr>
            <a:xfrm>
              <a:off x="6285031" y="3986378"/>
              <a:ext cx="126305" cy="126305"/>
            </a:xfrm>
            <a:prstGeom prst="rect">
              <a:avLst/>
            </a:prstGeom>
            <a:solidFill>
              <a:srgbClr val="1C43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9" name="Rektangel 1088">
              <a:extLst>
                <a:ext uri="{FF2B5EF4-FFF2-40B4-BE49-F238E27FC236}">
                  <a16:creationId xmlns:a16="http://schemas.microsoft.com/office/drawing/2014/main" id="{89244240-2B76-F8CB-21C9-2B1FA90DD280}"/>
                </a:ext>
              </a:extLst>
            </p:cNvPr>
            <p:cNvSpPr/>
            <p:nvPr userDrawn="1"/>
          </p:nvSpPr>
          <p:spPr>
            <a:xfrm>
              <a:off x="6285031" y="4162061"/>
              <a:ext cx="126305" cy="126305"/>
            </a:xfrm>
            <a:prstGeom prst="rect">
              <a:avLst/>
            </a:prstGeom>
            <a:solidFill>
              <a:srgbClr val="339C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0" name="Rektangel 1089">
              <a:extLst>
                <a:ext uri="{FF2B5EF4-FFF2-40B4-BE49-F238E27FC236}">
                  <a16:creationId xmlns:a16="http://schemas.microsoft.com/office/drawing/2014/main" id="{33D9BE51-B8F2-F451-C1A3-3725C01F9D93}"/>
                </a:ext>
              </a:extLst>
            </p:cNvPr>
            <p:cNvSpPr/>
            <p:nvPr userDrawn="1"/>
          </p:nvSpPr>
          <p:spPr>
            <a:xfrm>
              <a:off x="6285031" y="4337745"/>
              <a:ext cx="126305" cy="126305"/>
            </a:xfrm>
            <a:prstGeom prst="rect">
              <a:avLst/>
            </a:prstGeom>
            <a:solidFill>
              <a:srgbClr val="B2E0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1" name="Rektangel 1090">
              <a:extLst>
                <a:ext uri="{FF2B5EF4-FFF2-40B4-BE49-F238E27FC236}">
                  <a16:creationId xmlns:a16="http://schemas.microsoft.com/office/drawing/2014/main" id="{ACA30911-7D60-921E-C70A-F693BE675834}"/>
                </a:ext>
              </a:extLst>
            </p:cNvPr>
            <p:cNvSpPr/>
            <p:nvPr userDrawn="1"/>
          </p:nvSpPr>
          <p:spPr>
            <a:xfrm>
              <a:off x="6461067" y="3810695"/>
              <a:ext cx="126305" cy="12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2" name="Rektangel 1091">
              <a:extLst>
                <a:ext uri="{FF2B5EF4-FFF2-40B4-BE49-F238E27FC236}">
                  <a16:creationId xmlns:a16="http://schemas.microsoft.com/office/drawing/2014/main" id="{7C3A2D5F-4466-B210-4CF0-4DBBC6BB3BA6}"/>
                </a:ext>
              </a:extLst>
            </p:cNvPr>
            <p:cNvSpPr/>
            <p:nvPr userDrawn="1"/>
          </p:nvSpPr>
          <p:spPr>
            <a:xfrm>
              <a:off x="6461067" y="3986378"/>
              <a:ext cx="126305" cy="126305"/>
            </a:xfrm>
            <a:prstGeom prst="rect">
              <a:avLst/>
            </a:prstGeom>
            <a:solidFill>
              <a:srgbClr val="7800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3" name="Rektangel 1092">
              <a:extLst>
                <a:ext uri="{FF2B5EF4-FFF2-40B4-BE49-F238E27FC236}">
                  <a16:creationId xmlns:a16="http://schemas.microsoft.com/office/drawing/2014/main" id="{3DB1223D-C353-676D-5093-C19368A843EA}"/>
                </a:ext>
              </a:extLst>
            </p:cNvPr>
            <p:cNvSpPr/>
            <p:nvPr userDrawn="1"/>
          </p:nvSpPr>
          <p:spPr>
            <a:xfrm>
              <a:off x="6461067" y="4162061"/>
              <a:ext cx="126305" cy="126305"/>
            </a:xfrm>
            <a:prstGeom prst="rect">
              <a:avLst/>
            </a:prstGeom>
            <a:solidFill>
              <a:srgbClr val="E86A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4" name="Rektangel 1093">
              <a:extLst>
                <a:ext uri="{FF2B5EF4-FFF2-40B4-BE49-F238E27FC236}">
                  <a16:creationId xmlns:a16="http://schemas.microsoft.com/office/drawing/2014/main" id="{ECBE00DC-9A99-ED4F-7AB0-E71447F5BE95}"/>
                </a:ext>
              </a:extLst>
            </p:cNvPr>
            <p:cNvSpPr/>
            <p:nvPr userDrawn="1"/>
          </p:nvSpPr>
          <p:spPr>
            <a:xfrm>
              <a:off x="6461067" y="4337745"/>
              <a:ext cx="126305" cy="126305"/>
            </a:xfrm>
            <a:prstGeom prst="rect">
              <a:avLst/>
            </a:prstGeom>
            <a:solidFill>
              <a:srgbClr val="FFCC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5" name="Rektangel 1094">
              <a:extLst>
                <a:ext uri="{FF2B5EF4-FFF2-40B4-BE49-F238E27FC236}">
                  <a16:creationId xmlns:a16="http://schemas.microsoft.com/office/drawing/2014/main" id="{5BAC4B2F-5948-684F-53E5-17024EA24387}"/>
                </a:ext>
              </a:extLst>
            </p:cNvPr>
            <p:cNvSpPr/>
            <p:nvPr userDrawn="1"/>
          </p:nvSpPr>
          <p:spPr>
            <a:xfrm>
              <a:off x="6637103" y="3810695"/>
              <a:ext cx="126305" cy="12630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6" name="Rektangel 1095">
              <a:extLst>
                <a:ext uri="{FF2B5EF4-FFF2-40B4-BE49-F238E27FC236}">
                  <a16:creationId xmlns:a16="http://schemas.microsoft.com/office/drawing/2014/main" id="{9DED6478-BDF3-512F-58F3-E36C2B3C3BAA}"/>
                </a:ext>
              </a:extLst>
            </p:cNvPr>
            <p:cNvSpPr/>
            <p:nvPr userDrawn="1"/>
          </p:nvSpPr>
          <p:spPr>
            <a:xfrm>
              <a:off x="6637103" y="3986378"/>
              <a:ext cx="126305" cy="126305"/>
            </a:xfrm>
            <a:prstGeom prst="rect">
              <a:avLst/>
            </a:prstGeom>
            <a:solidFill>
              <a:srgbClr val="A65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7" name="Rektangel 1096">
              <a:extLst>
                <a:ext uri="{FF2B5EF4-FFF2-40B4-BE49-F238E27FC236}">
                  <a16:creationId xmlns:a16="http://schemas.microsoft.com/office/drawing/2014/main" id="{6D820422-D0D9-5ACE-DB5E-ACF44106A99E}"/>
                </a:ext>
              </a:extLst>
            </p:cNvPr>
            <p:cNvSpPr/>
            <p:nvPr userDrawn="1"/>
          </p:nvSpPr>
          <p:spPr>
            <a:xfrm>
              <a:off x="6637103" y="4162061"/>
              <a:ext cx="126305" cy="126305"/>
            </a:xfrm>
            <a:prstGeom prst="rect">
              <a:avLst/>
            </a:prstGeom>
            <a:solidFill>
              <a:srgbClr val="FFB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8" name="Rektangel 1097">
              <a:extLst>
                <a:ext uri="{FF2B5EF4-FFF2-40B4-BE49-F238E27FC236}">
                  <a16:creationId xmlns:a16="http://schemas.microsoft.com/office/drawing/2014/main" id="{8B60BAF5-04DE-84E4-664B-F75D369387BB}"/>
                </a:ext>
              </a:extLst>
            </p:cNvPr>
            <p:cNvSpPr/>
            <p:nvPr userDrawn="1"/>
          </p:nvSpPr>
          <p:spPr>
            <a:xfrm>
              <a:off x="6637103" y="4337745"/>
              <a:ext cx="126305" cy="126305"/>
            </a:xfrm>
            <a:prstGeom prst="rect">
              <a:avLst/>
            </a:prstGeom>
            <a:solidFill>
              <a:srgbClr val="FFF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9" name="Rektangel 1098">
              <a:extLst>
                <a:ext uri="{FF2B5EF4-FFF2-40B4-BE49-F238E27FC236}">
                  <a16:creationId xmlns:a16="http://schemas.microsoft.com/office/drawing/2014/main" id="{2E36144B-8356-508C-530F-E4563E893F8E}"/>
                </a:ext>
              </a:extLst>
            </p:cNvPr>
            <p:cNvSpPr/>
            <p:nvPr userDrawn="1"/>
          </p:nvSpPr>
          <p:spPr>
            <a:xfrm>
              <a:off x="6813139" y="3810695"/>
              <a:ext cx="126305" cy="1263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0" name="Rektangel 1099">
              <a:extLst>
                <a:ext uri="{FF2B5EF4-FFF2-40B4-BE49-F238E27FC236}">
                  <a16:creationId xmlns:a16="http://schemas.microsoft.com/office/drawing/2014/main" id="{4A6003A8-E644-C22A-594E-648C05A084B5}"/>
                </a:ext>
              </a:extLst>
            </p:cNvPr>
            <p:cNvSpPr/>
            <p:nvPr userDrawn="1"/>
          </p:nvSpPr>
          <p:spPr>
            <a:xfrm>
              <a:off x="6813139" y="3986378"/>
              <a:ext cx="126305" cy="126305"/>
            </a:xfrm>
            <a:prstGeom prst="rect">
              <a:avLst/>
            </a:prstGeom>
            <a:solidFill>
              <a:srgbClr val="3232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1" name="Rektangel 1100">
              <a:extLst>
                <a:ext uri="{FF2B5EF4-FFF2-40B4-BE49-F238E27FC236}">
                  <a16:creationId xmlns:a16="http://schemas.microsoft.com/office/drawing/2014/main" id="{71252218-348E-C0A3-6703-29BD88D5A17F}"/>
                </a:ext>
              </a:extLst>
            </p:cNvPr>
            <p:cNvSpPr/>
            <p:nvPr userDrawn="1"/>
          </p:nvSpPr>
          <p:spPr>
            <a:xfrm>
              <a:off x="6813139" y="4162061"/>
              <a:ext cx="126305" cy="126305"/>
            </a:xfrm>
            <a:prstGeom prst="rect">
              <a:avLst/>
            </a:prstGeom>
            <a:solidFill>
              <a:srgbClr val="A5A5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2" name="Rektangel 1101">
              <a:extLst>
                <a:ext uri="{FF2B5EF4-FFF2-40B4-BE49-F238E27FC236}">
                  <a16:creationId xmlns:a16="http://schemas.microsoft.com/office/drawing/2014/main" id="{F40D39AB-38A0-8D9F-98CF-0849C6CB1A97}"/>
                </a:ext>
              </a:extLst>
            </p:cNvPr>
            <p:cNvSpPr/>
            <p:nvPr userDrawn="1"/>
          </p:nvSpPr>
          <p:spPr>
            <a:xfrm>
              <a:off x="6813139" y="4337745"/>
              <a:ext cx="126305" cy="126305"/>
            </a:xfrm>
            <a:prstGeom prst="rect">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3" name="Rektangel 1102">
              <a:extLst>
                <a:ext uri="{FF2B5EF4-FFF2-40B4-BE49-F238E27FC236}">
                  <a16:creationId xmlns:a16="http://schemas.microsoft.com/office/drawing/2014/main" id="{B0EEB85D-E1B5-BB7E-06F5-B7F663E237EA}"/>
                </a:ext>
              </a:extLst>
            </p:cNvPr>
            <p:cNvSpPr/>
            <p:nvPr userDrawn="1"/>
          </p:nvSpPr>
          <p:spPr>
            <a:xfrm>
              <a:off x="6989175" y="3810695"/>
              <a:ext cx="126305" cy="1263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4" name="Rektangel 1103">
              <a:extLst>
                <a:ext uri="{FF2B5EF4-FFF2-40B4-BE49-F238E27FC236}">
                  <a16:creationId xmlns:a16="http://schemas.microsoft.com/office/drawing/2014/main" id="{0C4BF3AC-6949-B173-1F6F-7ACF6CCCA68D}"/>
                </a:ext>
              </a:extLst>
            </p:cNvPr>
            <p:cNvSpPr/>
            <p:nvPr userDrawn="1"/>
          </p:nvSpPr>
          <p:spPr>
            <a:xfrm>
              <a:off x="6989175"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5" name="Rektangel 1104">
              <a:extLst>
                <a:ext uri="{FF2B5EF4-FFF2-40B4-BE49-F238E27FC236}">
                  <a16:creationId xmlns:a16="http://schemas.microsoft.com/office/drawing/2014/main" id="{5E724053-DDC1-BCE6-018B-3C13912CBCAA}"/>
                </a:ext>
              </a:extLst>
            </p:cNvPr>
            <p:cNvSpPr/>
            <p:nvPr userDrawn="1"/>
          </p:nvSpPr>
          <p:spPr>
            <a:xfrm>
              <a:off x="6989175"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7" name="Rektangel 1106">
              <a:extLst>
                <a:ext uri="{FF2B5EF4-FFF2-40B4-BE49-F238E27FC236}">
                  <a16:creationId xmlns:a16="http://schemas.microsoft.com/office/drawing/2014/main" id="{B89A7384-2EB1-E47E-4661-2C135E836BAB}"/>
                </a:ext>
              </a:extLst>
            </p:cNvPr>
            <p:cNvSpPr/>
            <p:nvPr userDrawn="1"/>
          </p:nvSpPr>
          <p:spPr>
            <a:xfrm>
              <a:off x="7165211"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8" name="Rektangel 1107">
              <a:extLst>
                <a:ext uri="{FF2B5EF4-FFF2-40B4-BE49-F238E27FC236}">
                  <a16:creationId xmlns:a16="http://schemas.microsoft.com/office/drawing/2014/main" id="{64053484-E065-730D-63D9-F3F09E971CEC}"/>
                </a:ext>
              </a:extLst>
            </p:cNvPr>
            <p:cNvSpPr/>
            <p:nvPr userDrawn="1"/>
          </p:nvSpPr>
          <p:spPr>
            <a:xfrm>
              <a:off x="7165211"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9" name="Rektangel 1108">
              <a:extLst>
                <a:ext uri="{FF2B5EF4-FFF2-40B4-BE49-F238E27FC236}">
                  <a16:creationId xmlns:a16="http://schemas.microsoft.com/office/drawing/2014/main" id="{E5345871-5F8B-2377-CAC8-6913E51EB927}"/>
                </a:ext>
              </a:extLst>
            </p:cNvPr>
            <p:cNvSpPr/>
            <p:nvPr userDrawn="1"/>
          </p:nvSpPr>
          <p:spPr>
            <a:xfrm>
              <a:off x="7165211"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1" name="Rektangel 1110">
              <a:extLst>
                <a:ext uri="{FF2B5EF4-FFF2-40B4-BE49-F238E27FC236}">
                  <a16:creationId xmlns:a16="http://schemas.microsoft.com/office/drawing/2014/main" id="{15038F50-63E9-76D9-070D-599071F6D0B1}"/>
                </a:ext>
              </a:extLst>
            </p:cNvPr>
            <p:cNvSpPr/>
            <p:nvPr userDrawn="1"/>
          </p:nvSpPr>
          <p:spPr>
            <a:xfrm>
              <a:off x="7341247"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2" name="Rektangel 1111">
              <a:extLst>
                <a:ext uri="{FF2B5EF4-FFF2-40B4-BE49-F238E27FC236}">
                  <a16:creationId xmlns:a16="http://schemas.microsoft.com/office/drawing/2014/main" id="{062851F2-FDB2-63C5-B741-C1CAD1FE3211}"/>
                </a:ext>
              </a:extLst>
            </p:cNvPr>
            <p:cNvSpPr/>
            <p:nvPr userDrawn="1"/>
          </p:nvSpPr>
          <p:spPr>
            <a:xfrm>
              <a:off x="7341247"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3" name="Rektangel 1112">
              <a:extLst>
                <a:ext uri="{FF2B5EF4-FFF2-40B4-BE49-F238E27FC236}">
                  <a16:creationId xmlns:a16="http://schemas.microsoft.com/office/drawing/2014/main" id="{DE4F3BAC-C90D-4B77-27FF-4CD535F909E2}"/>
                </a:ext>
              </a:extLst>
            </p:cNvPr>
            <p:cNvSpPr/>
            <p:nvPr userDrawn="1"/>
          </p:nvSpPr>
          <p:spPr>
            <a:xfrm>
              <a:off x="7341247"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5" name="Rektangel 1114">
              <a:extLst>
                <a:ext uri="{FF2B5EF4-FFF2-40B4-BE49-F238E27FC236}">
                  <a16:creationId xmlns:a16="http://schemas.microsoft.com/office/drawing/2014/main" id="{6625D88E-960F-4248-3CEB-C2E5020321B6}"/>
                </a:ext>
              </a:extLst>
            </p:cNvPr>
            <p:cNvSpPr/>
            <p:nvPr userDrawn="1"/>
          </p:nvSpPr>
          <p:spPr>
            <a:xfrm>
              <a:off x="7517283"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6" name="Rektangel 1115">
              <a:extLst>
                <a:ext uri="{FF2B5EF4-FFF2-40B4-BE49-F238E27FC236}">
                  <a16:creationId xmlns:a16="http://schemas.microsoft.com/office/drawing/2014/main" id="{C10CFB8F-8E16-B335-A926-3A4BAA2E78D5}"/>
                </a:ext>
              </a:extLst>
            </p:cNvPr>
            <p:cNvSpPr/>
            <p:nvPr userDrawn="1"/>
          </p:nvSpPr>
          <p:spPr>
            <a:xfrm>
              <a:off x="7517283"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7" name="Rektangel 1116">
              <a:extLst>
                <a:ext uri="{FF2B5EF4-FFF2-40B4-BE49-F238E27FC236}">
                  <a16:creationId xmlns:a16="http://schemas.microsoft.com/office/drawing/2014/main" id="{1BAFE015-800E-787E-0572-90F6C0823C14}"/>
                </a:ext>
              </a:extLst>
            </p:cNvPr>
            <p:cNvSpPr/>
            <p:nvPr userDrawn="1"/>
          </p:nvSpPr>
          <p:spPr>
            <a:xfrm>
              <a:off x="7517283"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9" name="Rektangel 1118">
              <a:extLst>
                <a:ext uri="{FF2B5EF4-FFF2-40B4-BE49-F238E27FC236}">
                  <a16:creationId xmlns:a16="http://schemas.microsoft.com/office/drawing/2014/main" id="{4A97B2EF-9E28-C94C-6879-E7C073C12C39}"/>
                </a:ext>
              </a:extLst>
            </p:cNvPr>
            <p:cNvSpPr/>
            <p:nvPr userDrawn="1"/>
          </p:nvSpPr>
          <p:spPr>
            <a:xfrm>
              <a:off x="7693320"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0" name="Rektangel 1119">
              <a:extLst>
                <a:ext uri="{FF2B5EF4-FFF2-40B4-BE49-F238E27FC236}">
                  <a16:creationId xmlns:a16="http://schemas.microsoft.com/office/drawing/2014/main" id="{0046F9B6-9CA1-5B09-D162-A1A23AA1E72E}"/>
                </a:ext>
              </a:extLst>
            </p:cNvPr>
            <p:cNvSpPr/>
            <p:nvPr userDrawn="1"/>
          </p:nvSpPr>
          <p:spPr>
            <a:xfrm>
              <a:off x="7693320"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1" name="Rektangel 1120">
              <a:extLst>
                <a:ext uri="{FF2B5EF4-FFF2-40B4-BE49-F238E27FC236}">
                  <a16:creationId xmlns:a16="http://schemas.microsoft.com/office/drawing/2014/main" id="{555E2503-2C99-3601-4234-B5374905D676}"/>
                </a:ext>
              </a:extLst>
            </p:cNvPr>
            <p:cNvSpPr/>
            <p:nvPr userDrawn="1"/>
          </p:nvSpPr>
          <p:spPr>
            <a:xfrm>
              <a:off x="7693320"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grpSp>
      <p:sp>
        <p:nvSpPr>
          <p:cNvPr id="11" name="Rektangel med rundade hörn 10">
            <a:extLst>
              <a:ext uri="{FF2B5EF4-FFF2-40B4-BE49-F238E27FC236}">
                <a16:creationId xmlns:a16="http://schemas.microsoft.com/office/drawing/2014/main" id="{636AEB1C-664E-B3BB-DB73-01E07A3BF846}"/>
              </a:ext>
            </a:extLst>
          </p:cNvPr>
          <p:cNvSpPr/>
          <p:nvPr userDrawn="1"/>
        </p:nvSpPr>
        <p:spPr>
          <a:xfrm>
            <a:off x="6062449" y="2168771"/>
            <a:ext cx="800154" cy="97738"/>
          </a:xfrm>
          <a:prstGeom prst="roundRect">
            <a:avLst>
              <a:gd name="adj" fmla="val 0"/>
            </a:avLst>
          </a:prstGeom>
          <a:noFill/>
          <a:ln w="15875">
            <a:solidFill>
              <a:srgbClr val="2F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6" name="Rektangel med rundade hörn 1125">
            <a:extLst>
              <a:ext uri="{FF2B5EF4-FFF2-40B4-BE49-F238E27FC236}">
                <a16:creationId xmlns:a16="http://schemas.microsoft.com/office/drawing/2014/main" id="{F5D2D686-1879-1B11-9682-DCB8A43C167A}"/>
              </a:ext>
            </a:extLst>
          </p:cNvPr>
          <p:cNvSpPr/>
          <p:nvPr userDrawn="1"/>
        </p:nvSpPr>
        <p:spPr>
          <a:xfrm>
            <a:off x="6062449" y="2800595"/>
            <a:ext cx="800154" cy="331200"/>
          </a:xfrm>
          <a:prstGeom prst="roundRect">
            <a:avLst>
              <a:gd name="adj" fmla="val 0"/>
            </a:avLst>
          </a:prstGeom>
          <a:noFill/>
          <a:ln w="15875">
            <a:solidFill>
              <a:srgbClr val="2F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38" name="Grupp 37">
            <a:extLst>
              <a:ext uri="{FF2B5EF4-FFF2-40B4-BE49-F238E27FC236}">
                <a16:creationId xmlns:a16="http://schemas.microsoft.com/office/drawing/2014/main" id="{6F818A9C-F465-3CE9-20FA-7BDEA4C864A3}"/>
              </a:ext>
            </a:extLst>
          </p:cNvPr>
          <p:cNvGrpSpPr/>
          <p:nvPr userDrawn="1"/>
        </p:nvGrpSpPr>
        <p:grpSpPr>
          <a:xfrm>
            <a:off x="6074571" y="3306851"/>
            <a:ext cx="781200" cy="90681"/>
            <a:chOff x="6511014" y="2308965"/>
            <a:chExt cx="602272" cy="346936"/>
          </a:xfrm>
        </p:grpSpPr>
        <p:sp>
          <p:nvSpPr>
            <p:cNvPr id="39" name="Rektangel med rundade hörn 38">
              <a:extLst>
                <a:ext uri="{FF2B5EF4-FFF2-40B4-BE49-F238E27FC236}">
                  <a16:creationId xmlns:a16="http://schemas.microsoft.com/office/drawing/2014/main" id="{341D2BCA-FEB1-3F16-2075-DBBCEE121133}"/>
                </a:ext>
              </a:extLst>
            </p:cNvPr>
            <p:cNvSpPr/>
            <p:nvPr/>
          </p:nvSpPr>
          <p:spPr>
            <a:xfrm>
              <a:off x="6511014" y="2308965"/>
              <a:ext cx="602272" cy="346936"/>
            </a:xfrm>
            <a:prstGeom prst="roundRect">
              <a:avLst>
                <a:gd name="adj" fmla="val 2307"/>
              </a:avLst>
            </a:prstGeom>
            <a:solidFill>
              <a:srgbClr val="F9535C">
                <a:alpha val="4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40" name="Rak 39">
              <a:extLst>
                <a:ext uri="{FF2B5EF4-FFF2-40B4-BE49-F238E27FC236}">
                  <a16:creationId xmlns:a16="http://schemas.microsoft.com/office/drawing/2014/main" id="{245C22F3-BAE7-75A9-96B0-E39BB2EFEC22}"/>
                </a:ext>
              </a:extLst>
            </p:cNvPr>
            <p:cNvCxnSpPr>
              <a:cxnSpLocks/>
            </p:cNvCxnSpPr>
            <p:nvPr/>
          </p:nvCxnSpPr>
          <p:spPr>
            <a:xfrm>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cxnSp>
          <p:nvCxnSpPr>
            <p:cNvPr id="41" name="Rak 40">
              <a:extLst>
                <a:ext uri="{FF2B5EF4-FFF2-40B4-BE49-F238E27FC236}">
                  <a16:creationId xmlns:a16="http://schemas.microsoft.com/office/drawing/2014/main" id="{1947DE09-EBCF-E910-33E6-512123ADAAFA}"/>
                </a:ext>
              </a:extLst>
            </p:cNvPr>
            <p:cNvCxnSpPr>
              <a:cxnSpLocks/>
            </p:cNvCxnSpPr>
            <p:nvPr/>
          </p:nvCxnSpPr>
          <p:spPr>
            <a:xfrm flipH="1">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grpSp>
      <p:grpSp>
        <p:nvGrpSpPr>
          <p:cNvPr id="1127" name="Grupp 1126">
            <a:extLst>
              <a:ext uri="{FF2B5EF4-FFF2-40B4-BE49-F238E27FC236}">
                <a16:creationId xmlns:a16="http://schemas.microsoft.com/office/drawing/2014/main" id="{5E961FC3-B409-F6A8-2D6C-145379049C89}"/>
              </a:ext>
            </a:extLst>
          </p:cNvPr>
          <p:cNvGrpSpPr/>
          <p:nvPr userDrawn="1"/>
        </p:nvGrpSpPr>
        <p:grpSpPr>
          <a:xfrm>
            <a:off x="6074571" y="2295574"/>
            <a:ext cx="781200" cy="324083"/>
            <a:chOff x="6511014" y="2308965"/>
            <a:chExt cx="602272" cy="346936"/>
          </a:xfrm>
        </p:grpSpPr>
        <p:sp>
          <p:nvSpPr>
            <p:cNvPr id="1128" name="Rektangel med rundade hörn 1127">
              <a:extLst>
                <a:ext uri="{FF2B5EF4-FFF2-40B4-BE49-F238E27FC236}">
                  <a16:creationId xmlns:a16="http://schemas.microsoft.com/office/drawing/2014/main" id="{2B5BA7A3-F734-9E73-0F7B-B2A14C010F59}"/>
                </a:ext>
              </a:extLst>
            </p:cNvPr>
            <p:cNvSpPr/>
            <p:nvPr/>
          </p:nvSpPr>
          <p:spPr>
            <a:xfrm>
              <a:off x="6511014" y="2308965"/>
              <a:ext cx="602272" cy="346936"/>
            </a:xfrm>
            <a:prstGeom prst="roundRect">
              <a:avLst>
                <a:gd name="adj" fmla="val 2307"/>
              </a:avLst>
            </a:prstGeom>
            <a:solidFill>
              <a:srgbClr val="F9535C">
                <a:alpha val="4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129" name="Rak 1128">
              <a:extLst>
                <a:ext uri="{FF2B5EF4-FFF2-40B4-BE49-F238E27FC236}">
                  <a16:creationId xmlns:a16="http://schemas.microsoft.com/office/drawing/2014/main" id="{23AB9D37-FDD0-9B73-576D-D72C040BD7D8}"/>
                </a:ext>
              </a:extLst>
            </p:cNvPr>
            <p:cNvCxnSpPr>
              <a:cxnSpLocks/>
            </p:cNvCxnSpPr>
            <p:nvPr/>
          </p:nvCxnSpPr>
          <p:spPr>
            <a:xfrm>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cxnSp>
          <p:nvCxnSpPr>
            <p:cNvPr id="1130" name="Rak 1129">
              <a:extLst>
                <a:ext uri="{FF2B5EF4-FFF2-40B4-BE49-F238E27FC236}">
                  <a16:creationId xmlns:a16="http://schemas.microsoft.com/office/drawing/2014/main" id="{3A5FBCF0-695B-2C2E-D769-6AEE9E5D9CA6}"/>
                </a:ext>
              </a:extLst>
            </p:cNvPr>
            <p:cNvCxnSpPr>
              <a:cxnSpLocks/>
            </p:cNvCxnSpPr>
            <p:nvPr/>
          </p:nvCxnSpPr>
          <p:spPr>
            <a:xfrm flipH="1">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27242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ccessibility Office 2013/2016">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r>
              <a:rPr lang="hi-IN"/>
              <a:t>06-09-2024</a:t>
            </a:r>
            <a:endParaRPr lang="sv-SE"/>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7" name="textruta 6">
            <a:extLst>
              <a:ext uri="{FF2B5EF4-FFF2-40B4-BE49-F238E27FC236}">
                <a16:creationId xmlns:a16="http://schemas.microsoft.com/office/drawing/2014/main" id="{90ED1EC6-276A-A06E-A517-156B8EACE0DE}"/>
              </a:ext>
            </a:extLst>
          </p:cNvPr>
          <p:cNvSpPr txBox="1"/>
          <p:nvPr userDrawn="1"/>
        </p:nvSpPr>
        <p:spPr>
          <a:xfrm>
            <a:off x="600076" y="1008476"/>
            <a:ext cx="10991850" cy="1103312"/>
          </a:xfrm>
          <a:prstGeom prst="rect">
            <a:avLst/>
          </a:prstGeom>
          <a:noFill/>
        </p:spPr>
        <p:txBody>
          <a:bodyPr wrap="square" anchor="t">
            <a:noAutofit/>
          </a:bodyPr>
          <a:lstStyle/>
          <a:p>
            <a:r>
              <a:rPr lang="en-US" sz="4000" b="1" noProof="0">
                <a:solidFill>
                  <a:schemeClr val="tx2"/>
                </a:solidFill>
                <a:latin typeface="+mj-lt"/>
              </a:rPr>
              <a:t>Make your presentation accessible</a:t>
            </a:r>
          </a:p>
        </p:txBody>
      </p:sp>
      <p:sp>
        <p:nvSpPr>
          <p:cNvPr id="2" name="textruta 1">
            <a:extLst>
              <a:ext uri="{FF2B5EF4-FFF2-40B4-BE49-F238E27FC236}">
                <a16:creationId xmlns:a16="http://schemas.microsoft.com/office/drawing/2014/main" id="{1A0056A6-C8C3-8E39-A19D-E42D44FC04A1}"/>
              </a:ext>
            </a:extLst>
          </p:cNvPr>
          <p:cNvSpPr txBox="1"/>
          <p:nvPr userDrawn="1"/>
        </p:nvSpPr>
        <p:spPr>
          <a:xfrm>
            <a:off x="600075" y="1790514"/>
            <a:ext cx="109902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a:solidFill>
                  <a:schemeClr val="accent1"/>
                </a:solidFill>
                <a:latin typeface="+mn-lt"/>
              </a:rPr>
              <a:t>The template is set up to be as accessibility-friendly as possible, but there are two things you need to do yourself as you add content. </a:t>
            </a:r>
            <a:r>
              <a:rPr lang="en-US" sz="1600" b="1" noProof="0">
                <a:solidFill>
                  <a:schemeClr val="accent1"/>
                </a:solidFill>
                <a:latin typeface="+mn-lt"/>
              </a:rPr>
              <a:t>The instructions below are for Office 2013/2016.</a:t>
            </a:r>
          </a:p>
        </p:txBody>
      </p:sp>
      <p:sp>
        <p:nvSpPr>
          <p:cNvPr id="11" name="textruta 10">
            <a:extLst>
              <a:ext uri="{FF2B5EF4-FFF2-40B4-BE49-F238E27FC236}">
                <a16:creationId xmlns:a16="http://schemas.microsoft.com/office/drawing/2014/main" id="{D3950EA1-6BC3-FA92-A900-5D1873DA5B6D}"/>
              </a:ext>
            </a:extLst>
          </p:cNvPr>
          <p:cNvSpPr txBox="1"/>
          <p:nvPr userDrawn="1"/>
        </p:nvSpPr>
        <p:spPr>
          <a:xfrm>
            <a:off x="6000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a:solidFill>
                  <a:schemeClr val="tx2"/>
                </a:solidFill>
                <a:latin typeface="+mj-lt"/>
              </a:rPr>
              <a:t>Add alternative text for images/figures</a:t>
            </a:r>
          </a:p>
        </p:txBody>
      </p:sp>
      <p:sp>
        <p:nvSpPr>
          <p:cNvPr id="12" name="textruta 11">
            <a:extLst>
              <a:ext uri="{FF2B5EF4-FFF2-40B4-BE49-F238E27FC236}">
                <a16:creationId xmlns:a16="http://schemas.microsoft.com/office/drawing/2014/main" id="{F72A4E10-E85F-9067-684F-58257918714F}"/>
              </a:ext>
            </a:extLst>
          </p:cNvPr>
          <p:cNvSpPr txBox="1"/>
          <p:nvPr userDrawn="1"/>
        </p:nvSpPr>
        <p:spPr>
          <a:xfrm>
            <a:off x="600076" y="3031066"/>
            <a:ext cx="5314950" cy="1513235"/>
          </a:xfrm>
          <a:prstGeom prst="rect">
            <a:avLst/>
          </a:prstGeom>
          <a:noFill/>
        </p:spPr>
        <p:txBody>
          <a:bodyPr wrap="square" rtlCol="0">
            <a:spAutoFit/>
          </a:bodyPr>
          <a:lstStyle/>
          <a:p>
            <a:pPr marL="0" indent="0">
              <a:spcAft>
                <a:spcPts val="1000"/>
              </a:spcAft>
              <a:buNone/>
            </a:pPr>
            <a:r>
              <a:rPr lang="en-US" sz="1200"/>
              <a:t>Right-click on an image/figure and select the option "Format Picture." A tab will then open on the right side of the window. Choose the </a:t>
            </a:r>
            <a:r>
              <a:rPr lang="en-US" sz="1200" i="1"/>
              <a:t>Size and Properties</a:t>
            </a:r>
            <a:r>
              <a:rPr lang="en-US" sz="1200"/>
              <a:t> of the figure, then select </a:t>
            </a:r>
            <a:r>
              <a:rPr lang="en-US" sz="1200" i="1"/>
              <a:t>Alternative Text</a:t>
            </a:r>
            <a:r>
              <a:rPr lang="en-US" sz="1200"/>
              <a:t>. Describe your image/figure in 1-2 sentences that will be read aloud by screen readers for those with visual impairments.</a:t>
            </a:r>
          </a:p>
          <a:p>
            <a:pPr marL="0" indent="0">
              <a:spcAft>
                <a:spcPts val="1000"/>
              </a:spcAft>
              <a:buNone/>
            </a:pPr>
            <a:r>
              <a:rPr lang="en-US" sz="1200"/>
              <a:t>If the image/figure serves no informative purpose and you want to exclude it, you can simply leave the title and description empty.</a:t>
            </a:r>
          </a:p>
        </p:txBody>
      </p:sp>
      <p:sp>
        <p:nvSpPr>
          <p:cNvPr id="13" name="textruta 12">
            <a:extLst>
              <a:ext uri="{FF2B5EF4-FFF2-40B4-BE49-F238E27FC236}">
                <a16:creationId xmlns:a16="http://schemas.microsoft.com/office/drawing/2014/main" id="{EE3FC087-E3DB-F3EF-9BDB-AB9263D72EEF}"/>
              </a:ext>
            </a:extLst>
          </p:cNvPr>
          <p:cNvSpPr txBox="1"/>
          <p:nvPr userDrawn="1"/>
        </p:nvSpPr>
        <p:spPr>
          <a:xfrm>
            <a:off x="62769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a:solidFill>
                  <a:schemeClr val="tx2"/>
                </a:solidFill>
                <a:latin typeface="+mj-lt"/>
              </a:rPr>
              <a:t>Set reading order</a:t>
            </a:r>
          </a:p>
        </p:txBody>
      </p:sp>
      <p:sp>
        <p:nvSpPr>
          <p:cNvPr id="14" name="textruta 13">
            <a:extLst>
              <a:ext uri="{FF2B5EF4-FFF2-40B4-BE49-F238E27FC236}">
                <a16:creationId xmlns:a16="http://schemas.microsoft.com/office/drawing/2014/main" id="{A12E57D3-1BFC-4BED-5424-48C6609FCB60}"/>
              </a:ext>
            </a:extLst>
          </p:cNvPr>
          <p:cNvSpPr txBox="1"/>
          <p:nvPr userDrawn="1"/>
        </p:nvSpPr>
        <p:spPr>
          <a:xfrm>
            <a:off x="6276976" y="3031066"/>
            <a:ext cx="5314950" cy="3216265"/>
          </a:xfrm>
          <a:prstGeom prst="rect">
            <a:avLst/>
          </a:prstGeom>
          <a:noFill/>
        </p:spPr>
        <p:txBody>
          <a:bodyPr wrap="square" rtlCol="0">
            <a:spAutoFit/>
          </a:bodyPr>
          <a:lstStyle/>
          <a:p>
            <a:pPr>
              <a:spcAft>
                <a:spcPts val="600"/>
              </a:spcAft>
            </a:pPr>
            <a:r>
              <a:rPr lang="en-US" sz="1200"/>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marL="0" indent="0">
              <a:spcAft>
                <a:spcPts val="600"/>
              </a:spcAft>
              <a:buNone/>
            </a:pPr>
            <a:r>
              <a:rPr lang="en-US" sz="1200" b="1">
                <a:solidFill>
                  <a:schemeClr val="accent1"/>
                </a:solidFill>
                <a:latin typeface="+mj-lt"/>
              </a:rPr>
              <a:t>You can control the reading order by:</a:t>
            </a:r>
          </a:p>
          <a:p>
            <a:pPr marL="228600" indent="-228600">
              <a:spcAft>
                <a:spcPts val="600"/>
              </a:spcAft>
              <a:buClr>
                <a:schemeClr val="accent1"/>
              </a:buClr>
              <a:buFont typeface="+mj-lt"/>
              <a:buAutoNum type="arabicPeriod"/>
            </a:pPr>
            <a:r>
              <a:rPr lang="en-US" sz="1200"/>
              <a:t>Selecting an object in the file.</a:t>
            </a:r>
          </a:p>
          <a:p>
            <a:pPr marL="228600" indent="-228600">
              <a:spcAft>
                <a:spcPts val="600"/>
              </a:spcAft>
              <a:buClr>
                <a:schemeClr val="accent1"/>
              </a:buClr>
              <a:buFont typeface="+mj-lt"/>
              <a:buAutoNum type="arabicPeriod"/>
            </a:pPr>
            <a:r>
              <a:rPr lang="en-US" sz="1200"/>
              <a:t>Choosing the "Format" tab that appears on the right side of the ribbon.</a:t>
            </a:r>
          </a:p>
          <a:p>
            <a:pPr marL="228600" indent="-228600">
              <a:spcAft>
                <a:spcPts val="600"/>
              </a:spcAft>
              <a:buClr>
                <a:schemeClr val="accent1"/>
              </a:buClr>
              <a:buFont typeface="+mj-lt"/>
              <a:buAutoNum type="arabicPeriod"/>
            </a:pPr>
            <a:r>
              <a:rPr lang="en-US" sz="1200"/>
              <a:t>Selecting "Selection Pane" in the "Arrange" group.</a:t>
            </a:r>
          </a:p>
          <a:p>
            <a:pPr marL="228600" indent="-228600">
              <a:spcAft>
                <a:spcPts val="600"/>
              </a:spcAft>
              <a:buClr>
                <a:schemeClr val="accent1"/>
              </a:buClr>
              <a:buFont typeface="+mj-lt"/>
              <a:buAutoNum type="arabicPeriod"/>
            </a:pPr>
            <a:r>
              <a:rPr lang="en-US" sz="1200"/>
              <a:t>Selecting one or more objects in the list.</a:t>
            </a:r>
          </a:p>
          <a:p>
            <a:pPr marL="228600" indent="-228600">
              <a:spcAft>
                <a:spcPts val="600"/>
              </a:spcAft>
              <a:buClr>
                <a:schemeClr val="accent1"/>
              </a:buClr>
              <a:buFont typeface="+mj-lt"/>
              <a:buAutoNum type="arabicPeriod"/>
            </a:pPr>
            <a:r>
              <a:rPr lang="en-US" sz="1200"/>
              <a:t>Dragging the selection upward or downward, or clicking the "Up" button.</a:t>
            </a:r>
          </a:p>
          <a:p>
            <a:pPr marL="228600" indent="-228600">
              <a:spcAft>
                <a:spcPts val="600"/>
              </a:spcAft>
              <a:buClr>
                <a:schemeClr val="accent1"/>
              </a:buClr>
              <a:buFont typeface="+mj-lt"/>
              <a:buAutoNum type="arabicPeriod"/>
            </a:pPr>
            <a:r>
              <a:rPr lang="en-US" sz="1200"/>
              <a:t>Dragging the objects until they have the desired order. This will not affect the layout on the page, only the order in which they are read by screen readers.</a:t>
            </a:r>
          </a:p>
        </p:txBody>
      </p:sp>
    </p:spTree>
    <p:extLst>
      <p:ext uri="{BB962C8B-B14F-4D97-AF65-F5344CB8AC3E}">
        <p14:creationId xmlns:p14="http://schemas.microsoft.com/office/powerpoint/2010/main" val="46074038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ccessibility Office 365/2019">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r>
              <a:rPr lang="hi-IN"/>
              <a:t>06-09-2024</a:t>
            </a:r>
            <a:endParaRPr lang="sv-SE"/>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Aman Sharma | amansha@kth.se</a:t>
            </a:r>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11" name="textruta 10">
            <a:extLst>
              <a:ext uri="{FF2B5EF4-FFF2-40B4-BE49-F238E27FC236}">
                <a16:creationId xmlns:a16="http://schemas.microsoft.com/office/drawing/2014/main" id="{D3950EA1-6BC3-FA92-A900-5D1873DA5B6D}"/>
              </a:ext>
            </a:extLst>
          </p:cNvPr>
          <p:cNvSpPr txBox="1"/>
          <p:nvPr userDrawn="1"/>
        </p:nvSpPr>
        <p:spPr>
          <a:xfrm>
            <a:off x="6000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a:solidFill>
                  <a:schemeClr val="tx2"/>
                </a:solidFill>
                <a:latin typeface="+mj-lt"/>
              </a:rPr>
              <a:t>Add alternative text for images/figures</a:t>
            </a:r>
          </a:p>
        </p:txBody>
      </p:sp>
      <p:sp>
        <p:nvSpPr>
          <p:cNvPr id="12" name="textruta 11">
            <a:extLst>
              <a:ext uri="{FF2B5EF4-FFF2-40B4-BE49-F238E27FC236}">
                <a16:creationId xmlns:a16="http://schemas.microsoft.com/office/drawing/2014/main" id="{F72A4E10-E85F-9067-684F-58257918714F}"/>
              </a:ext>
            </a:extLst>
          </p:cNvPr>
          <p:cNvSpPr txBox="1"/>
          <p:nvPr userDrawn="1"/>
        </p:nvSpPr>
        <p:spPr>
          <a:xfrm>
            <a:off x="600076" y="3031066"/>
            <a:ext cx="5314950" cy="1513235"/>
          </a:xfrm>
          <a:prstGeom prst="rect">
            <a:avLst/>
          </a:prstGeom>
          <a:noFill/>
        </p:spPr>
        <p:txBody>
          <a:bodyPr wrap="square" rtlCol="0">
            <a:spAutoFit/>
          </a:bodyPr>
          <a:lstStyle/>
          <a:p>
            <a:pPr marL="0" indent="0">
              <a:spcAft>
                <a:spcPts val="1000"/>
              </a:spcAft>
              <a:buNone/>
            </a:pPr>
            <a:r>
              <a:rPr lang="en-US" sz="1200"/>
              <a:t>Right-click on an image/figure and select the option "Format Picture." A tab will then open on the right side of the window. Choose the </a:t>
            </a:r>
            <a:r>
              <a:rPr lang="en-US" sz="1200" i="1"/>
              <a:t>Size and Properties</a:t>
            </a:r>
            <a:r>
              <a:rPr lang="en-US" sz="1200"/>
              <a:t> of the figure, then select </a:t>
            </a:r>
            <a:r>
              <a:rPr lang="en-US" sz="1200" i="1"/>
              <a:t>Alternative Text</a:t>
            </a:r>
            <a:r>
              <a:rPr lang="en-US" sz="1200"/>
              <a:t>. Describe your image/figure in 1-2 sentences that will be read aloud by screen readers for those with visual impairments.</a:t>
            </a:r>
          </a:p>
          <a:p>
            <a:pPr marL="0" indent="0">
              <a:spcAft>
                <a:spcPts val="1000"/>
              </a:spcAft>
              <a:buNone/>
            </a:pPr>
            <a:r>
              <a:rPr lang="en-US" sz="1200"/>
              <a:t>If the image/figure serves no informative purpose and you want to exclude it, you can simply leave the title and description empty.</a:t>
            </a:r>
          </a:p>
        </p:txBody>
      </p:sp>
      <p:sp>
        <p:nvSpPr>
          <p:cNvPr id="13" name="textruta 12">
            <a:extLst>
              <a:ext uri="{FF2B5EF4-FFF2-40B4-BE49-F238E27FC236}">
                <a16:creationId xmlns:a16="http://schemas.microsoft.com/office/drawing/2014/main" id="{EE3FC087-E3DB-F3EF-9BDB-AB9263D72EEF}"/>
              </a:ext>
            </a:extLst>
          </p:cNvPr>
          <p:cNvSpPr txBox="1"/>
          <p:nvPr userDrawn="1"/>
        </p:nvSpPr>
        <p:spPr>
          <a:xfrm>
            <a:off x="62769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a:solidFill>
                  <a:schemeClr val="tx2"/>
                </a:solidFill>
                <a:latin typeface="+mj-lt"/>
              </a:rPr>
              <a:t>Set reading order</a:t>
            </a:r>
          </a:p>
        </p:txBody>
      </p:sp>
      <p:sp>
        <p:nvSpPr>
          <p:cNvPr id="14" name="textruta 13">
            <a:extLst>
              <a:ext uri="{FF2B5EF4-FFF2-40B4-BE49-F238E27FC236}">
                <a16:creationId xmlns:a16="http://schemas.microsoft.com/office/drawing/2014/main" id="{A12E57D3-1BFC-4BED-5424-48C6609FCB60}"/>
              </a:ext>
            </a:extLst>
          </p:cNvPr>
          <p:cNvSpPr txBox="1"/>
          <p:nvPr userDrawn="1"/>
        </p:nvSpPr>
        <p:spPr>
          <a:xfrm>
            <a:off x="6276976" y="3031066"/>
            <a:ext cx="5314950" cy="2246769"/>
          </a:xfrm>
          <a:prstGeom prst="rect">
            <a:avLst/>
          </a:prstGeom>
          <a:noFill/>
        </p:spPr>
        <p:txBody>
          <a:bodyPr wrap="square" rtlCol="0">
            <a:spAutoFit/>
          </a:bodyPr>
          <a:lstStyle/>
          <a:p>
            <a:pPr marL="0" indent="0">
              <a:spcAft>
                <a:spcPts val="600"/>
              </a:spcAft>
              <a:buNone/>
            </a:pPr>
            <a:r>
              <a:rPr lang="en-US" sz="1200"/>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marL="0" indent="0">
              <a:spcAft>
                <a:spcPts val="600"/>
              </a:spcAft>
              <a:buNone/>
            </a:pPr>
            <a:r>
              <a:rPr lang="en-US" sz="1200" b="1">
                <a:solidFill>
                  <a:schemeClr val="accent1"/>
                </a:solidFill>
              </a:rPr>
              <a:t>You can control the reading order by:</a:t>
            </a:r>
          </a:p>
          <a:p>
            <a:pPr marL="228600" indent="-228600">
              <a:spcAft>
                <a:spcPts val="600"/>
              </a:spcAft>
              <a:buClr>
                <a:schemeClr val="accent1"/>
              </a:buClr>
              <a:buFont typeface="+mj-lt"/>
              <a:buAutoNum type="arabicPeriod"/>
            </a:pPr>
            <a:r>
              <a:rPr lang="en-US" sz="1200"/>
              <a:t>On the </a:t>
            </a:r>
            <a:r>
              <a:rPr lang="en-US" sz="1200" i="1"/>
              <a:t>Home</a:t>
            </a:r>
            <a:r>
              <a:rPr lang="en-US" sz="1200"/>
              <a:t> tab, select </a:t>
            </a:r>
            <a:r>
              <a:rPr lang="en-US" sz="1200" i="1"/>
              <a:t>Arrange</a:t>
            </a:r>
          </a:p>
          <a:p>
            <a:pPr marL="228600" indent="-228600">
              <a:spcAft>
                <a:spcPts val="600"/>
              </a:spcAft>
              <a:buClr>
                <a:schemeClr val="accent1"/>
              </a:buClr>
              <a:buFont typeface="+mj-lt"/>
              <a:buAutoNum type="arabicPeriod"/>
            </a:pPr>
            <a:r>
              <a:rPr lang="en-US" sz="1200"/>
              <a:t>From the </a:t>
            </a:r>
            <a:r>
              <a:rPr lang="en-US" sz="1200" i="1"/>
              <a:t>Arrange </a:t>
            </a:r>
            <a:r>
              <a:rPr lang="en-US" sz="1200"/>
              <a:t>menu, choose "Selection Pane.“</a:t>
            </a:r>
          </a:p>
          <a:p>
            <a:pPr marL="228600" indent="-228600">
              <a:spcAft>
                <a:spcPts val="600"/>
              </a:spcAft>
              <a:buClr>
                <a:schemeClr val="accent1"/>
              </a:buClr>
              <a:buFont typeface="+mj-lt"/>
              <a:buAutoNum type="arabicPeriod"/>
            </a:pPr>
            <a:r>
              <a:rPr lang="en-US" sz="1200"/>
              <a:t>A tab will open on the right side of the window. Drag the objects until they have the desired order. This will not affect the layout on the page, only the order in which they are read by screen readers.</a:t>
            </a:r>
          </a:p>
        </p:txBody>
      </p:sp>
      <p:sp>
        <p:nvSpPr>
          <p:cNvPr id="6" name="textruta 5">
            <a:extLst>
              <a:ext uri="{FF2B5EF4-FFF2-40B4-BE49-F238E27FC236}">
                <a16:creationId xmlns:a16="http://schemas.microsoft.com/office/drawing/2014/main" id="{60BCB9D5-FB2E-F01B-B2C5-5BFB4C55D46E}"/>
              </a:ext>
            </a:extLst>
          </p:cNvPr>
          <p:cNvSpPr txBox="1"/>
          <p:nvPr userDrawn="1"/>
        </p:nvSpPr>
        <p:spPr>
          <a:xfrm>
            <a:off x="600076" y="1008476"/>
            <a:ext cx="10991850" cy="1103312"/>
          </a:xfrm>
          <a:prstGeom prst="rect">
            <a:avLst/>
          </a:prstGeom>
          <a:noFill/>
        </p:spPr>
        <p:txBody>
          <a:bodyPr wrap="square" anchor="t">
            <a:noAutofit/>
          </a:bodyPr>
          <a:lstStyle/>
          <a:p>
            <a:r>
              <a:rPr lang="en-US" sz="4000" b="1" noProof="0">
                <a:solidFill>
                  <a:schemeClr val="tx2"/>
                </a:solidFill>
                <a:latin typeface="+mj-lt"/>
              </a:rPr>
              <a:t>Make your presentation accessible</a:t>
            </a:r>
          </a:p>
        </p:txBody>
      </p:sp>
      <p:sp>
        <p:nvSpPr>
          <p:cNvPr id="8" name="textruta 7">
            <a:extLst>
              <a:ext uri="{FF2B5EF4-FFF2-40B4-BE49-F238E27FC236}">
                <a16:creationId xmlns:a16="http://schemas.microsoft.com/office/drawing/2014/main" id="{83F6329C-964B-2CDD-13A7-0D9A1FF8FB4F}"/>
              </a:ext>
            </a:extLst>
          </p:cNvPr>
          <p:cNvSpPr txBox="1"/>
          <p:nvPr userDrawn="1"/>
        </p:nvSpPr>
        <p:spPr>
          <a:xfrm>
            <a:off x="600075" y="1790514"/>
            <a:ext cx="109902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a:solidFill>
                  <a:schemeClr val="accent1"/>
                </a:solidFill>
                <a:latin typeface="+mn-lt"/>
              </a:rPr>
              <a:t>The template is set up to be as accessibility-friendly as possible, but there are two things you need to do yourself as you add content. </a:t>
            </a:r>
            <a:r>
              <a:rPr lang="en-US" sz="1600" b="1" noProof="0">
                <a:solidFill>
                  <a:schemeClr val="accent1"/>
                </a:solidFill>
                <a:latin typeface="+mn-lt"/>
              </a:rPr>
              <a:t>The instructions below are for Office 365 or Office 2019.</a:t>
            </a:r>
          </a:p>
        </p:txBody>
      </p:sp>
    </p:spTree>
    <p:extLst>
      <p:ext uri="{BB962C8B-B14F-4D97-AF65-F5344CB8AC3E}">
        <p14:creationId xmlns:p14="http://schemas.microsoft.com/office/powerpoint/2010/main" val="78837107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9_Title, image">
    <p:bg>
      <p:bgPr>
        <a:solidFill>
          <a:srgbClr val="000061"/>
        </a:solidFill>
        <a:effectLst/>
      </p:bgPr>
    </p:bg>
    <p:spTree>
      <p:nvGrpSpPr>
        <p:cNvPr id="1" name=""/>
        <p:cNvGrpSpPr/>
        <p:nvPr/>
      </p:nvGrpSpPr>
      <p:grpSpPr>
        <a:xfrm>
          <a:off x="0" y="0"/>
          <a:ext cx="0" cy="0"/>
          <a:chOff x="0" y="0"/>
          <a:chExt cx="0" cy="0"/>
        </a:xfrm>
      </p:grpSpPr>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a:xfrm>
            <a:off x="600075" y="6473327"/>
            <a:ext cx="2743200" cy="94775"/>
          </a:xfrm>
        </p:spPr>
        <p:txBody>
          <a:bodyPr/>
          <a:lstStyle>
            <a:lvl1pPr>
              <a:defRPr>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hi-IN" sz="700" b="0" i="0" u="none" strike="noStrike" kern="1200" cap="none" spc="0" normalizeH="0" baseline="0" noProof="0">
                <a:ln>
                  <a:noFill/>
                </a:ln>
                <a:solidFill>
                  <a:srgbClr val="FFFFFF"/>
                </a:solidFill>
                <a:effectLst/>
                <a:uLnTx/>
                <a:uFillTx/>
                <a:latin typeface="Figtree" panose="020F0502020204030204"/>
                <a:ea typeface="+mn-ea"/>
                <a:cs typeface="+mn-cs"/>
              </a:rPr>
              <a:t>06-09-2024</a:t>
            </a:r>
            <a:endParaRPr kumimoji="0" lang="sv-SE" sz="700" b="0" i="0" u="none" strike="noStrike" kern="1200" cap="none" spc="0" normalizeH="0" baseline="0" noProof="0">
              <a:ln>
                <a:noFill/>
              </a:ln>
              <a:solidFill>
                <a:srgbClr val="FFFFFF"/>
              </a:solidFill>
              <a:effectLst/>
              <a:uLnTx/>
              <a:uFillTx/>
              <a:latin typeface="Figtree" panose="020F0502020204030204"/>
              <a:ea typeface="+mn-ea"/>
              <a:cs typeface="+mn-cs"/>
            </a:endParaRPr>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a:xfrm>
            <a:off x="4037805" y="6470364"/>
            <a:ext cx="4114800" cy="97738"/>
          </a:xfrm>
        </p:spPr>
        <p:txBody>
          <a:bodyPr/>
          <a:lstStyle>
            <a:lvl1pPr>
              <a:defRPr>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700" b="0" i="0" u="none" strike="noStrike" kern="1200" cap="none" spc="0" normalizeH="0" baseline="0" noProof="0">
                <a:ln>
                  <a:noFill/>
                </a:ln>
                <a:solidFill>
                  <a:srgbClr val="FFFFFF"/>
                </a:solidFill>
                <a:effectLst/>
                <a:uLnTx/>
                <a:uFillTx/>
                <a:latin typeface="Figtree" panose="020F0502020204030204"/>
                <a:ea typeface="+mn-ea"/>
                <a:cs typeface="+mn-cs"/>
              </a:rPr>
              <a:t>Aman Sharma | amansha@kth.se</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a:xfrm>
            <a:off x="8848725" y="6473328"/>
            <a:ext cx="2743200" cy="94774"/>
          </a:xfrm>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716C8F4-20CD-364A-8A8E-DE130115B178}" type="slidenum">
              <a:rPr kumimoji="0" lang="sv-SE" sz="700" b="0" i="0" u="none" strike="noStrike" kern="1200" cap="none" spc="0" normalizeH="0" baseline="0" noProof="0" smtClean="0">
                <a:ln>
                  <a:noFill/>
                </a:ln>
                <a:solidFill>
                  <a:srgbClr val="FFFFFF"/>
                </a:solidFill>
                <a:effectLst/>
                <a:uLnTx/>
                <a:uFillTx/>
                <a:latin typeface="Figtree"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sv-SE" sz="700" b="0" i="0" u="none" strike="noStrike" kern="1200" cap="none" spc="0" normalizeH="0" baseline="0" noProof="0">
              <a:ln>
                <a:noFill/>
              </a:ln>
              <a:solidFill>
                <a:srgbClr val="FFFFFF"/>
              </a:solidFill>
              <a:effectLst/>
              <a:uLnTx/>
              <a:uFillTx/>
              <a:latin typeface="Figtree" panose="020F0502020204030204"/>
              <a:ea typeface="+mn-ea"/>
              <a:cs typeface="+mn-cs"/>
            </a:endParaRPr>
          </a:p>
        </p:txBody>
      </p:sp>
      <p:sp>
        <p:nvSpPr>
          <p:cNvPr id="13"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5205" y="0"/>
            <a:ext cx="6096000" cy="6858000"/>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4"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solidFill>
                  <a:schemeClr val="bg1"/>
                </a:solidFill>
              </a:defRPr>
            </a:lvl1pPr>
          </a:lstStyle>
          <a:p>
            <a:r>
              <a:rPr lang="en-US"/>
              <a:t>Click to edit Master title style</a:t>
            </a:r>
            <a:endParaRPr lang="sv-SE"/>
          </a:p>
        </p:txBody>
      </p:sp>
      <p:sp>
        <p:nvSpPr>
          <p:cNvPr id="15"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0"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330" y="226116"/>
            <a:ext cx="960462" cy="1076212"/>
          </a:xfrm>
          <a:prstGeom prst="rect">
            <a:avLst/>
          </a:prstGeom>
        </p:spPr>
      </p:pic>
    </p:spTree>
    <p:extLst>
      <p:ext uri="{BB962C8B-B14F-4D97-AF65-F5344CB8AC3E}">
        <p14:creationId xmlns:p14="http://schemas.microsoft.com/office/powerpoint/2010/main" val="32545006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2_Title, image">
    <p:bg>
      <p:bgPr>
        <a:solidFill>
          <a:schemeClr val="accent4"/>
        </a:solidFill>
        <a:effectLst/>
      </p:bgPr>
    </p:bg>
    <p:spTree>
      <p:nvGrpSpPr>
        <p:cNvPr id="1" name=""/>
        <p:cNvGrpSpPr/>
        <p:nvPr/>
      </p:nvGrpSpPr>
      <p:grpSpPr>
        <a:xfrm>
          <a:off x="0" y="0"/>
          <a:ext cx="0" cy="0"/>
          <a:chOff x="0" y="0"/>
          <a:chExt cx="0" cy="0"/>
        </a:xfrm>
      </p:grpSpPr>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a:xfrm>
            <a:off x="600075" y="6473327"/>
            <a:ext cx="2743200" cy="94775"/>
          </a:xfrm>
        </p:spPr>
        <p:txBody>
          <a:bodyPr/>
          <a:lstStyle>
            <a:lvl1pPr>
              <a:defRPr>
                <a:solidFill>
                  <a:srgbClr val="00479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hi-IN" sz="700" b="0" i="0" u="none" strike="noStrike" kern="1200" cap="none" spc="0" normalizeH="0" baseline="0" noProof="0">
                <a:ln>
                  <a:noFill/>
                </a:ln>
                <a:solidFill>
                  <a:srgbClr val="004791"/>
                </a:solidFill>
                <a:effectLst/>
                <a:uLnTx/>
                <a:uFillTx/>
                <a:latin typeface="Figtree" panose="020F0502020204030204"/>
                <a:ea typeface="+mn-ea"/>
                <a:cs typeface="+mn-cs"/>
              </a:rPr>
              <a:t>06-09-2024</a:t>
            </a:r>
            <a:endParaRPr kumimoji="0" lang="sv-SE" sz="700" b="0" i="0" u="none" strike="noStrike" kern="1200" cap="none" spc="0" normalizeH="0" baseline="0" noProof="0">
              <a:ln>
                <a:noFill/>
              </a:ln>
              <a:solidFill>
                <a:srgbClr val="004791"/>
              </a:solidFill>
              <a:effectLst/>
              <a:uLnTx/>
              <a:uFillTx/>
              <a:latin typeface="Figtree" panose="020F0502020204030204"/>
              <a:ea typeface="+mn-ea"/>
              <a:cs typeface="+mn-cs"/>
            </a:endParaRPr>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a:xfrm>
            <a:off x="4037805" y="6470364"/>
            <a:ext cx="4114800" cy="97738"/>
          </a:xfrm>
        </p:spPr>
        <p:txBody>
          <a:bodyPr/>
          <a:lstStyle>
            <a:lvl1pPr>
              <a:defRPr>
                <a:solidFill>
                  <a:srgbClr val="00479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700" b="0" i="0" u="none" strike="noStrike" kern="1200" cap="none" spc="0" normalizeH="0" baseline="0" noProof="0">
                <a:ln>
                  <a:noFill/>
                </a:ln>
                <a:solidFill>
                  <a:srgbClr val="004791"/>
                </a:solidFill>
                <a:effectLst/>
                <a:uLnTx/>
                <a:uFillTx/>
                <a:latin typeface="Figtree" panose="020F0502020204030204"/>
                <a:ea typeface="+mn-ea"/>
                <a:cs typeface="+mn-cs"/>
              </a:rPr>
              <a:t>Aman Sharma | amansha@kth.se</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a:xfrm>
            <a:off x="8848725" y="6473328"/>
            <a:ext cx="2743200" cy="94774"/>
          </a:xfrm>
        </p:spPr>
        <p:txBody>
          <a:bodyPr/>
          <a:lstStyle>
            <a:lvl1pPr>
              <a:defRPr>
                <a:solidFill>
                  <a:srgbClr val="00479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716C8F4-20CD-364A-8A8E-DE130115B178}" type="slidenum">
              <a:rPr kumimoji="0" lang="sv-SE" sz="700" b="0" i="0" u="none" strike="noStrike" kern="1200" cap="none" spc="0" normalizeH="0" baseline="0" noProof="0" smtClean="0">
                <a:ln>
                  <a:noFill/>
                </a:ln>
                <a:solidFill>
                  <a:srgbClr val="004791"/>
                </a:solidFill>
                <a:effectLst/>
                <a:uLnTx/>
                <a:uFillTx/>
                <a:latin typeface="Figtree"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sv-SE" sz="700" b="0" i="0" u="none" strike="noStrike" kern="1200" cap="none" spc="0" normalizeH="0" baseline="0" noProof="0">
              <a:ln>
                <a:noFill/>
              </a:ln>
              <a:solidFill>
                <a:srgbClr val="004791"/>
              </a:solidFill>
              <a:effectLst/>
              <a:uLnTx/>
              <a:uFillTx/>
              <a:latin typeface="Figtree" panose="020F0502020204030204"/>
              <a:ea typeface="+mn-ea"/>
              <a:cs typeface="+mn-cs"/>
            </a:endParaRPr>
          </a:p>
        </p:txBody>
      </p:sp>
      <p:sp>
        <p:nvSpPr>
          <p:cNvPr id="13"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5205" y="0"/>
            <a:ext cx="6096000" cy="6858000"/>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4"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lvl1pPr>
          </a:lstStyle>
          <a:p>
            <a:r>
              <a:rPr lang="en-US"/>
              <a:t>Click to edit Master title style</a:t>
            </a:r>
            <a:endParaRPr lang="sv-SE"/>
          </a:p>
        </p:txBody>
      </p:sp>
      <p:sp>
        <p:nvSpPr>
          <p:cNvPr id="15"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1"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330" y="226116"/>
            <a:ext cx="960463" cy="1076212"/>
          </a:xfrm>
          <a:prstGeom prst="rect">
            <a:avLst/>
          </a:prstGeom>
        </p:spPr>
      </p:pic>
    </p:spTree>
    <p:extLst>
      <p:ext uri="{BB962C8B-B14F-4D97-AF65-F5344CB8AC3E}">
        <p14:creationId xmlns:p14="http://schemas.microsoft.com/office/powerpoint/2010/main" val="2272854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chapter, image, light blue">
    <p:bg>
      <p:bgPr>
        <a:solidFill>
          <a:schemeClr val="accent4"/>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lvl1pPr>
          </a:lstStyle>
          <a:p>
            <a:r>
              <a:rPr lang="sv-SE"/>
              <a:t>Klicka här för att ändra mall för rubrikformat</a:t>
            </a:r>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r>
              <a:rPr lang="hi-IN"/>
              <a:t>06-09-2024</a:t>
            </a:r>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Aman Sharma | amansha@kth.se</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195098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Title/chapter, sand">
    <p:bg>
      <p:bgPr>
        <a:solidFill>
          <a:schemeClr val="bg2"/>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3B3563A2-9CD9-4FFB-4072-1AE98552F2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lvl1pPr>
          </a:lstStyle>
          <a:p>
            <a:r>
              <a:rPr lang="sv-SE"/>
              <a:t>Klicka här för att ändra mall för rubrikformat</a:t>
            </a:r>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r>
              <a:rPr lang="hi-IN"/>
              <a:t>06-09-2024</a:t>
            </a:r>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Aman Sharma | amansha@kth.se</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3689938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chapter, image, sand">
    <p:bg>
      <p:bgPr>
        <a:solidFill>
          <a:schemeClr val="bg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lvl1pPr>
          </a:lstStyle>
          <a:p>
            <a:r>
              <a:rPr lang="sv-SE"/>
              <a:t>Klicka här för att ändra mall för rubrikformat</a:t>
            </a:r>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r>
              <a:rPr lang="hi-IN"/>
              <a:t>06-09-2024</a:t>
            </a:r>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Aman Sharma | amansha@kth.se</a:t>
            </a:r>
          </a:p>
        </p:txBody>
      </p:sp>
    </p:spTree>
    <p:extLst>
      <p:ext uri="{BB962C8B-B14F-4D97-AF65-F5344CB8AC3E}">
        <p14:creationId xmlns:p14="http://schemas.microsoft.com/office/powerpoint/2010/main" val="3734903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Title/chapter, KTH blue">
    <p:bg>
      <p:bgPr>
        <a:solidFill>
          <a:schemeClr val="accent1"/>
        </a:solidFill>
        <a:effectLst/>
      </p:bgPr>
    </p:bg>
    <p:spTree>
      <p:nvGrpSpPr>
        <p:cNvPr id="1" name=""/>
        <p:cNvGrpSpPr/>
        <p:nvPr/>
      </p:nvGrpSpPr>
      <p:grpSpPr>
        <a:xfrm>
          <a:off x="0" y="0"/>
          <a:ext cx="0" cy="0"/>
          <a:chOff x="0" y="0"/>
          <a:chExt cx="0" cy="0"/>
        </a:xfrm>
      </p:grpSpPr>
      <p:pic>
        <p:nvPicPr>
          <p:cNvPr id="9" name="Bild 8">
            <a:extLst>
              <a:ext uri="{FF2B5EF4-FFF2-40B4-BE49-F238E27FC236}">
                <a16:creationId xmlns:a16="http://schemas.microsoft.com/office/drawing/2014/main" id="{BD7C2495-EEC2-B0B4-E314-5E0AAC7DA05C}"/>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pic>
        <p:nvPicPr>
          <p:cNvPr id="8" name="Bild 7">
            <a:extLst>
              <a:ext uri="{FF2B5EF4-FFF2-40B4-BE49-F238E27FC236}">
                <a16:creationId xmlns:a16="http://schemas.microsoft.com/office/drawing/2014/main" id="{2A6CC77B-C027-6CAF-7D4C-2E3A15A5169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solidFill>
                  <a:schemeClr val="bg1"/>
                </a:solidFill>
              </a:defRPr>
            </a:lvl1pPr>
          </a:lstStyle>
          <a:p>
            <a:r>
              <a:rPr lang="sv-SE"/>
              <a:t>Klicka här för att ändra mall för rubrikformat</a:t>
            </a:r>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lvl1pPr>
              <a:defRPr>
                <a:solidFill>
                  <a:schemeClr val="bg1"/>
                </a:solidFill>
              </a:defRPr>
            </a:lvl1pPr>
          </a:lstStyle>
          <a:p>
            <a:r>
              <a:rPr lang="hi-IN"/>
              <a:t>06-09-2024</a:t>
            </a:r>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lvl1pPr>
              <a:defRPr>
                <a:solidFill>
                  <a:schemeClr val="bg1"/>
                </a:solidFill>
              </a:defRPr>
            </a:lvl1pPr>
          </a:lstStyle>
          <a:p>
            <a:r>
              <a:rPr lang="sv-SE"/>
              <a:t>Aman Sharma | amansha@kth.se</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1096779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chapter, image, KTH blue">
    <p:bg>
      <p:bgPr>
        <a:solidFill>
          <a:schemeClr val="accent1"/>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solidFill>
                  <a:schemeClr val="bg1"/>
                </a:solidFill>
              </a:defRPr>
            </a:lvl1pPr>
          </a:lstStyle>
          <a:p>
            <a:r>
              <a:rPr lang="sv-SE"/>
              <a:t>Klicka här för att ändra mall för rubrikformat</a:t>
            </a:r>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solidFill>
                  <a:schemeClr val="bg1"/>
                </a:solidFill>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lvl1pPr>
              <a:defRPr>
                <a:solidFill>
                  <a:schemeClr val="bg1"/>
                </a:solidFill>
              </a:defRPr>
            </a:lvl1pPr>
          </a:lstStyle>
          <a:p>
            <a:r>
              <a:rPr lang="hi-IN"/>
              <a:t>06-09-2024</a:t>
            </a:r>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lvl1pPr>
              <a:defRPr>
                <a:solidFill>
                  <a:schemeClr val="bg1"/>
                </a:solidFill>
              </a:defRPr>
            </a:lvl1pPr>
          </a:lstStyle>
          <a:p>
            <a:r>
              <a:rPr lang="sv-SE"/>
              <a:t>Aman Sharma | amansha@kth.se</a:t>
            </a:r>
          </a:p>
        </p:txBody>
      </p:sp>
      <p:pic>
        <p:nvPicPr>
          <p:cNvPr id="9" name="Bild 8">
            <a:extLst>
              <a:ext uri="{FF2B5EF4-FFF2-40B4-BE49-F238E27FC236}">
                <a16:creationId xmlns:a16="http://schemas.microsoft.com/office/drawing/2014/main" id="{B9CCB106-B724-D4FC-9180-F2081684D46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307071050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220414E7-5508-776E-6BBC-4EE50480958F}"/>
              </a:ext>
            </a:extLst>
          </p:cNvPr>
          <p:cNvSpPr>
            <a:spLocks noGrp="1"/>
          </p:cNvSpPr>
          <p:nvPr>
            <p:ph type="title"/>
          </p:nvPr>
        </p:nvSpPr>
        <p:spPr>
          <a:xfrm>
            <a:off x="600075" y="1095632"/>
            <a:ext cx="10990263" cy="568412"/>
          </a:xfrm>
          <a:prstGeom prst="rect">
            <a:avLst/>
          </a:prstGeom>
        </p:spPr>
        <p:txBody>
          <a:bodyPr vert="horz" lIns="91440" tIns="108000" rIns="91440" bIns="45720" rtlCol="0" anchor="t">
            <a:noAutofit/>
          </a:bodyPr>
          <a:lstStyle/>
          <a:p>
            <a:r>
              <a:rPr lang="sv-SE"/>
              <a:t>Klicka här för att ändra mall för rubrikformat</a:t>
            </a:r>
          </a:p>
        </p:txBody>
      </p:sp>
      <p:sp>
        <p:nvSpPr>
          <p:cNvPr id="3" name="Platshållare för text 2">
            <a:extLst>
              <a:ext uri="{FF2B5EF4-FFF2-40B4-BE49-F238E27FC236}">
                <a16:creationId xmlns:a16="http://schemas.microsoft.com/office/drawing/2014/main" id="{2006EF76-9662-2CD9-346E-23511E804736}"/>
              </a:ext>
            </a:extLst>
          </p:cNvPr>
          <p:cNvSpPr>
            <a:spLocks noGrp="1"/>
          </p:cNvSpPr>
          <p:nvPr>
            <p:ph type="body" idx="1"/>
          </p:nvPr>
        </p:nvSpPr>
        <p:spPr>
          <a:xfrm>
            <a:off x="600075" y="1872344"/>
            <a:ext cx="10990263" cy="4453808"/>
          </a:xfrm>
          <a:prstGeom prst="rect">
            <a:avLst/>
          </a:prstGeom>
        </p:spPr>
        <p:txBody>
          <a:bodyPr vert="horz" lIns="91440" tIns="45720" rIns="91440" bIns="45720" rtlCol="0">
            <a:no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5E3A2378-EA0B-2CB0-A3C0-B0181DFC31CC}"/>
              </a:ext>
            </a:extLst>
          </p:cNvPr>
          <p:cNvSpPr>
            <a:spLocks noGrp="1"/>
          </p:cNvSpPr>
          <p:nvPr>
            <p:ph type="dt" sz="half" idx="2"/>
          </p:nvPr>
        </p:nvSpPr>
        <p:spPr>
          <a:xfrm>
            <a:off x="600075" y="6473327"/>
            <a:ext cx="2743200" cy="94775"/>
          </a:xfrm>
          <a:prstGeom prst="rect">
            <a:avLst/>
          </a:prstGeom>
        </p:spPr>
        <p:txBody>
          <a:bodyPr vert="horz" lIns="91440" tIns="45720" rIns="91440" bIns="45720" rtlCol="0" anchor="ctr"/>
          <a:lstStyle>
            <a:lvl1pPr algn="l">
              <a:defRPr sz="700">
                <a:solidFill>
                  <a:schemeClr val="accent2"/>
                </a:solidFill>
              </a:defRPr>
            </a:lvl1pPr>
          </a:lstStyle>
          <a:p>
            <a:r>
              <a:rPr lang="hi-IN"/>
              <a:t>06-09-2024</a:t>
            </a:r>
            <a:endParaRPr lang="sv-SE"/>
          </a:p>
        </p:txBody>
      </p:sp>
      <p:sp>
        <p:nvSpPr>
          <p:cNvPr id="5" name="Platshållare för sidfot 4">
            <a:extLst>
              <a:ext uri="{FF2B5EF4-FFF2-40B4-BE49-F238E27FC236}">
                <a16:creationId xmlns:a16="http://schemas.microsoft.com/office/drawing/2014/main" id="{24CA2E8D-AD94-B894-C4F1-B88C763BA32D}"/>
              </a:ext>
            </a:extLst>
          </p:cNvPr>
          <p:cNvSpPr>
            <a:spLocks noGrp="1"/>
          </p:cNvSpPr>
          <p:nvPr>
            <p:ph type="ftr" sz="quarter" idx="3"/>
          </p:nvPr>
        </p:nvSpPr>
        <p:spPr>
          <a:xfrm>
            <a:off x="4037805" y="6470364"/>
            <a:ext cx="4114800" cy="97738"/>
          </a:xfrm>
          <a:prstGeom prst="rect">
            <a:avLst/>
          </a:prstGeom>
        </p:spPr>
        <p:txBody>
          <a:bodyPr vert="horz" lIns="91440" tIns="45720" rIns="91440" bIns="45720" rtlCol="0" anchor="ctr"/>
          <a:lstStyle>
            <a:lvl1pPr algn="ctr">
              <a:defRPr sz="700">
                <a:solidFill>
                  <a:schemeClr val="accent2"/>
                </a:solidFill>
              </a:defRPr>
            </a:lvl1pPr>
          </a:lstStyle>
          <a:p>
            <a:r>
              <a:rPr lang="sv-SE"/>
              <a:t>Aman Sharma | amansha@kth.se</a:t>
            </a:r>
          </a:p>
        </p:txBody>
      </p:sp>
      <p:sp>
        <p:nvSpPr>
          <p:cNvPr id="6" name="Platshållare för bildnummer 5">
            <a:extLst>
              <a:ext uri="{FF2B5EF4-FFF2-40B4-BE49-F238E27FC236}">
                <a16:creationId xmlns:a16="http://schemas.microsoft.com/office/drawing/2014/main" id="{045617BD-973D-B163-E4ED-D245FDF0BDFC}"/>
              </a:ext>
            </a:extLst>
          </p:cNvPr>
          <p:cNvSpPr>
            <a:spLocks noGrp="1"/>
          </p:cNvSpPr>
          <p:nvPr>
            <p:ph type="sldNum" sz="quarter" idx="4"/>
          </p:nvPr>
        </p:nvSpPr>
        <p:spPr>
          <a:xfrm>
            <a:off x="8848725" y="6473328"/>
            <a:ext cx="2743200" cy="94775"/>
          </a:xfrm>
          <a:prstGeom prst="rect">
            <a:avLst/>
          </a:prstGeom>
        </p:spPr>
        <p:txBody>
          <a:bodyPr vert="horz" lIns="91440" tIns="45720" rIns="91440" bIns="45720" rtlCol="0" anchor="ctr"/>
          <a:lstStyle>
            <a:lvl1pPr algn="r">
              <a:defRPr sz="700">
                <a:solidFill>
                  <a:schemeClr val="accent2"/>
                </a:solidFill>
              </a:defRPr>
            </a:lvl1pPr>
          </a:lstStyle>
          <a:p>
            <a:fld id="{B716C8F4-20CD-364A-8A8E-DE130115B178}" type="slidenum">
              <a:rPr lang="sv-SE" smtClean="0"/>
              <a:pPr/>
              <a:t>‹#›</a:t>
            </a:fld>
            <a:endParaRPr lang="sv-SE"/>
          </a:p>
        </p:txBody>
      </p:sp>
      <p:pic>
        <p:nvPicPr>
          <p:cNvPr id="11" name="Bild 10">
            <a:extLst>
              <a:ext uri="{FF2B5EF4-FFF2-40B4-BE49-F238E27FC236}">
                <a16:creationId xmlns:a16="http://schemas.microsoft.com/office/drawing/2014/main" id="{57E3D58E-4C99-E6D1-B925-E182668FA2E3}"/>
              </a:ext>
            </a:extLst>
          </p:cNvPr>
          <p:cNvPicPr>
            <a:picLocks noChangeAspect="1"/>
          </p:cNvPicPr>
          <p:nvPr userDrawn="1"/>
        </p:nvPicPr>
        <p:blipFill>
          <a:blip r:embed="rId51" cstate="print">
            <a:extLst>
              <a:ext uri="{28A0092B-C50C-407E-A947-70E740481C1C}">
                <a14:useLocalDpi xmlns:a14="http://schemas.microsoft.com/office/drawing/2010/main"/>
              </a:ext>
              <a:ext uri="{96DAC541-7B7A-43D3-8B79-37D633B846F1}">
                <asvg:svgBlip xmlns:asvg="http://schemas.microsoft.com/office/drawing/2016/SVG/main" r:embed="rId52"/>
              </a:ext>
            </a:extLst>
          </a:blip>
          <a:stretch>
            <a:fillRect/>
          </a:stretch>
        </p:blipFill>
        <p:spPr>
          <a:xfrm>
            <a:off x="193566" y="164552"/>
            <a:ext cx="714243" cy="799273"/>
          </a:xfrm>
          <a:prstGeom prst="rect">
            <a:avLst/>
          </a:prstGeom>
        </p:spPr>
      </p:pic>
    </p:spTree>
    <p:extLst>
      <p:ext uri="{BB962C8B-B14F-4D97-AF65-F5344CB8AC3E}">
        <p14:creationId xmlns:p14="http://schemas.microsoft.com/office/powerpoint/2010/main" val="118368451"/>
      </p:ext>
    </p:extLst>
  </p:cSld>
  <p:clrMap bg1="lt1" tx1="dk1" bg2="lt2" tx2="dk2" accent1="accent1" accent2="accent2" accent3="accent3" accent4="accent4" accent5="accent5" accent6="accent6" hlink="hlink" folHlink="folHlink"/>
  <p:sldLayoutIdLst>
    <p:sldLayoutId id="2147483649" r:id="rId1"/>
    <p:sldLayoutId id="2147483679" r:id="rId2"/>
    <p:sldLayoutId id="2147483659" r:id="rId3"/>
    <p:sldLayoutId id="2147483651" r:id="rId4"/>
    <p:sldLayoutId id="2147483670" r:id="rId5"/>
    <p:sldLayoutId id="2147483660" r:id="rId6"/>
    <p:sldLayoutId id="2147483671" r:id="rId7"/>
    <p:sldLayoutId id="2147483661" r:id="rId8"/>
    <p:sldLayoutId id="2147483672" r:id="rId9"/>
    <p:sldLayoutId id="2147483662" r:id="rId10"/>
    <p:sldLayoutId id="2147483673" r:id="rId11"/>
    <p:sldLayoutId id="2147483650" r:id="rId12"/>
    <p:sldLayoutId id="2147483685" r:id="rId13"/>
    <p:sldLayoutId id="2147483688" r:id="rId14"/>
    <p:sldLayoutId id="2147483686" r:id="rId15"/>
    <p:sldLayoutId id="2147483687" r:id="rId16"/>
    <p:sldLayoutId id="2147483652" r:id="rId17"/>
    <p:sldLayoutId id="2147483653" r:id="rId18"/>
    <p:sldLayoutId id="2147483656" r:id="rId19"/>
    <p:sldLayoutId id="2147483657" r:id="rId20"/>
    <p:sldLayoutId id="2147483663" r:id="rId21"/>
    <p:sldLayoutId id="2147483694" r:id="rId22"/>
    <p:sldLayoutId id="2147483693" r:id="rId23"/>
    <p:sldLayoutId id="2147483684" r:id="rId24"/>
    <p:sldLayoutId id="2147483683" r:id="rId25"/>
    <p:sldLayoutId id="2147483681" r:id="rId26"/>
    <p:sldLayoutId id="2147483682" r:id="rId27"/>
    <p:sldLayoutId id="2147483676" r:id="rId28"/>
    <p:sldLayoutId id="2147483677" r:id="rId29"/>
    <p:sldLayoutId id="2147483678" r:id="rId30"/>
    <p:sldLayoutId id="2147483654" r:id="rId31"/>
    <p:sldLayoutId id="2147483668" r:id="rId32"/>
    <p:sldLayoutId id="2147483667" r:id="rId33"/>
    <p:sldLayoutId id="2147483669" r:id="rId34"/>
    <p:sldLayoutId id="2147483666" r:id="rId35"/>
    <p:sldLayoutId id="2147483689" r:id="rId36"/>
    <p:sldLayoutId id="2147483690" r:id="rId37"/>
    <p:sldLayoutId id="2147483691" r:id="rId38"/>
    <p:sldLayoutId id="2147483692" r:id="rId39"/>
    <p:sldLayoutId id="2147483655" r:id="rId40"/>
    <p:sldLayoutId id="2147483696" r:id="rId41"/>
    <p:sldLayoutId id="2147483697" r:id="rId42"/>
    <p:sldLayoutId id="2147483664" r:id="rId43"/>
    <p:sldLayoutId id="2147483695" r:id="rId44"/>
    <p:sldLayoutId id="2147483658" r:id="rId45"/>
    <p:sldLayoutId id="2147483674" r:id="rId46"/>
    <p:sldLayoutId id="2147483675" r:id="rId47"/>
    <p:sldLayoutId id="2147483698" r:id="rId48"/>
    <p:sldLayoutId id="2147483699" r:id="rId49"/>
  </p:sldLayoutIdLst>
  <p:hf hdr="0"/>
  <p:txStyles>
    <p:title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378" userDrawn="1">
          <p15:clr>
            <a:srgbClr val="F26B43"/>
          </p15:clr>
        </p15:guide>
        <p15:guide id="4" pos="1343" userDrawn="1">
          <p15:clr>
            <a:srgbClr val="F26B43"/>
          </p15:clr>
        </p15:guide>
        <p15:guide id="5" pos="1570" userDrawn="1">
          <p15:clr>
            <a:srgbClr val="F26B43"/>
          </p15:clr>
        </p15:guide>
        <p15:guide id="6" pos="2535" userDrawn="1">
          <p15:clr>
            <a:srgbClr val="F26B43"/>
          </p15:clr>
        </p15:guide>
        <p15:guide id="7" pos="2761" userDrawn="1">
          <p15:clr>
            <a:srgbClr val="F26B43"/>
          </p15:clr>
        </p15:guide>
        <p15:guide id="8" pos="3726" userDrawn="1">
          <p15:clr>
            <a:srgbClr val="F26B43"/>
          </p15:clr>
        </p15:guide>
        <p15:guide id="9" pos="3953" userDrawn="1">
          <p15:clr>
            <a:srgbClr val="F26B43"/>
          </p15:clr>
        </p15:guide>
        <p15:guide id="10" pos="4918" userDrawn="1">
          <p15:clr>
            <a:srgbClr val="F26B43"/>
          </p15:clr>
        </p15:guide>
        <p15:guide id="11" pos="5144" userDrawn="1">
          <p15:clr>
            <a:srgbClr val="F26B43"/>
          </p15:clr>
        </p15:guide>
        <p15:guide id="12" pos="6109" userDrawn="1">
          <p15:clr>
            <a:srgbClr val="F26B43"/>
          </p15:clr>
        </p15:guide>
        <p15:guide id="13" pos="6336" userDrawn="1">
          <p15:clr>
            <a:srgbClr val="F26B43"/>
          </p15:clr>
        </p15:guide>
        <p15:guide id="14" pos="7301" userDrawn="1">
          <p15:clr>
            <a:srgbClr val="F26B43"/>
          </p15:clr>
        </p15:guide>
        <p15:guide id="15" orient="horz" userDrawn="1">
          <p15:clr>
            <a:srgbClr val="F26B43"/>
          </p15:clr>
        </p15:guide>
        <p15:guide id="16" orient="horz" pos="4320" userDrawn="1">
          <p15:clr>
            <a:srgbClr val="F26B43"/>
          </p15:clr>
        </p15:guide>
        <p15:guide id="17" orient="horz" pos="514" userDrawn="1">
          <p15:clr>
            <a:srgbClr val="F26B43"/>
          </p15:clr>
        </p15:guide>
        <p15:guide id="18" orient="horz" pos="861" userDrawn="1">
          <p15:clr>
            <a:srgbClr val="F26B43"/>
          </p15:clr>
        </p15:guide>
        <p15:guide id="19" orient="horz" pos="1209" userDrawn="1">
          <p15:clr>
            <a:srgbClr val="F26B43"/>
          </p15:clr>
        </p15:guide>
        <p15:guide id="20" orient="horz" pos="1570" userDrawn="1">
          <p15:clr>
            <a:srgbClr val="F26B43"/>
          </p15:clr>
        </p15:guide>
        <p15:guide id="21" orient="horz" pos="1903" userDrawn="1">
          <p15:clr>
            <a:srgbClr val="F26B43"/>
          </p15:clr>
        </p15:guide>
        <p15:guide id="22" orient="horz" pos="2250" userDrawn="1">
          <p15:clr>
            <a:srgbClr val="F26B43"/>
          </p15:clr>
        </p15:guide>
        <p15:guide id="23" orient="horz" pos="2597" userDrawn="1">
          <p15:clr>
            <a:srgbClr val="F26B43"/>
          </p15:clr>
        </p15:guide>
        <p15:guide id="24" orient="horz" pos="2945" userDrawn="1">
          <p15:clr>
            <a:srgbClr val="F26B43"/>
          </p15:clr>
        </p15:guide>
        <p15:guide id="25" orient="horz" pos="3292" userDrawn="1">
          <p15:clr>
            <a:srgbClr val="F26B43"/>
          </p15:clr>
        </p15:guide>
        <p15:guide id="26" orient="horz" pos="3639" userDrawn="1">
          <p15:clr>
            <a:srgbClr val="F26B43"/>
          </p15:clr>
        </p15:guide>
        <p15:guide id="27" orient="horz" pos="398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hyperlink" Target="https://arxiv.org/abs/2407.00246" TargetMode="External"/><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2.xml"/><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1.xml"/><Relationship Id="rId5" Type="http://schemas.openxmlformats.org/officeDocument/2006/relationships/image" Target="../media/image57.png"/><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chains-project/exploits-for-sbom.exe/tree/main/rq2/log4shell-2021-44228"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4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mailto:amansha@kth.se" TargetMode="External"/><Relationship Id="rId7"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48.xml"/><Relationship Id="rId6" Type="http://schemas.openxmlformats.org/officeDocument/2006/relationships/hyperlink" Target="https://algomaster99.gtihub.io/" TargetMode="External"/><Relationship Id="rId5" Type="http://schemas.openxmlformats.org/officeDocument/2006/relationships/hyperlink" Target="https://arxiv.org/abs/2407.00246" TargetMode="External"/><Relationship Id="rId4" Type="http://schemas.openxmlformats.org/officeDocument/2006/relationships/hyperlink" Target="https://github.com/chains-project/sbom.exe"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41.xml"/><Relationship Id="rId6" Type="http://schemas.openxmlformats.org/officeDocument/2006/relationships/image" Target="../media/image36.png"/><Relationship Id="rId11" Type="http://schemas.openxmlformats.org/officeDocument/2006/relationships/image" Target="../media/image43.png"/><Relationship Id="rId5" Type="http://schemas.openxmlformats.org/officeDocument/2006/relationships/image" Target="../media/image35.png"/><Relationship Id="rId10" Type="http://schemas.openxmlformats.org/officeDocument/2006/relationships/image" Target="../media/image42.png"/><Relationship Id="rId4" Type="http://schemas.openxmlformats.org/officeDocument/2006/relationships/image" Target="../media/image38.png"/><Relationship Id="rId9"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41.xml"/><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3" Type="http://schemas.openxmlformats.org/officeDocument/2006/relationships/hyperlink" Target="https://docs.oracle.com/javase/specs/jvms/se21/html/jvms-5.html" TargetMode="External"/><Relationship Id="rId2" Type="http://schemas.openxmlformats.org/officeDocument/2006/relationships/image" Target="../media/image48.png"/><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1.xml"/><Relationship Id="rId6" Type="http://schemas.openxmlformats.org/officeDocument/2006/relationships/hyperlink" Target="https://docs.oracle.com/en%2Fjava%2Fjavase%2F21%2Fdocs%2Fapi%2F%2F/java.base/java/lang/ClassLoader.html#builtinLoaders" TargetMode="External"/><Relationship Id="rId5" Type="http://schemas.openxmlformats.org/officeDocument/2006/relationships/image" Target="../media/image50.png"/><Relationship Id="rId4" Type="http://schemas.openxmlformats.org/officeDocument/2006/relationships/image" Target="../media/image49.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chains-project/exploits-for-sbom.exe/tree/main/rq2/log4shell-2021-44228"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brik 3">
            <a:extLst>
              <a:ext uri="{FF2B5EF4-FFF2-40B4-BE49-F238E27FC236}">
                <a16:creationId xmlns:a16="http://schemas.microsoft.com/office/drawing/2014/main" id="{35B07F06-6EA7-7E2D-1EF1-26B024DA7650}"/>
              </a:ext>
            </a:extLst>
          </p:cNvPr>
          <p:cNvSpPr>
            <a:spLocks noGrp="1"/>
          </p:cNvSpPr>
          <p:nvPr>
            <p:ph type="ctrTitle"/>
          </p:nvPr>
        </p:nvSpPr>
        <p:spPr/>
        <p:txBody>
          <a:bodyPr/>
          <a:lstStyle/>
          <a:p>
            <a:r>
              <a:rPr lang="sv-SE">
                <a:ea typeface="+mj-lt"/>
                <a:cs typeface="+mj-lt"/>
              </a:rPr>
              <a:t>Software Supply Chain Security at Runtime</a:t>
            </a:r>
            <a:endParaRPr lang="sv-SE" sz="3200"/>
          </a:p>
        </p:txBody>
      </p:sp>
      <p:sp>
        <p:nvSpPr>
          <p:cNvPr id="2" name="Underrubrik 1">
            <a:extLst>
              <a:ext uri="{FF2B5EF4-FFF2-40B4-BE49-F238E27FC236}">
                <a16:creationId xmlns:a16="http://schemas.microsoft.com/office/drawing/2014/main" id="{7FDAACA6-95AC-6414-D8FC-C57EAE6042F1}"/>
              </a:ext>
            </a:extLst>
          </p:cNvPr>
          <p:cNvSpPr>
            <a:spLocks noGrp="1"/>
          </p:cNvSpPr>
          <p:nvPr>
            <p:ph type="subTitle" idx="1"/>
          </p:nvPr>
        </p:nvSpPr>
        <p:spPr>
          <a:xfrm>
            <a:off x="2132009" y="5309845"/>
            <a:ext cx="7926387" cy="461962"/>
          </a:xfrm>
        </p:spPr>
        <p:txBody>
          <a:bodyPr vert="horz" lIns="91440" tIns="45720" rIns="91440" bIns="45720" rtlCol="0" anchor="t">
            <a:noAutofit/>
          </a:bodyPr>
          <a:lstStyle/>
          <a:p>
            <a:r>
              <a:rPr lang="sv-SE" sz="1800"/>
              <a:t>Whitepaper</a:t>
            </a:r>
            <a:r>
              <a:rPr lang="en-IN" sz="1800"/>
              <a:t>: </a:t>
            </a:r>
            <a:r>
              <a:rPr lang="en-US" sz="1800"/>
              <a:t>SBOM.EXE: Countering Dynamic Code Injection based on Software Bill of Materials in Java</a:t>
            </a:r>
          </a:p>
          <a:p>
            <a:r>
              <a:rPr lang="en-US" sz="1800"/>
              <a:t>Aman Sharma, Martin Wittlinger, Benoit Baudry, Martin </a:t>
            </a:r>
            <a:r>
              <a:rPr lang="en-US" sz="1800" err="1"/>
              <a:t>Monperrus</a:t>
            </a:r>
            <a:endParaRPr lang="en-US" sz="1800"/>
          </a:p>
          <a:p>
            <a:endParaRPr lang="sv-SE" sz="1800"/>
          </a:p>
        </p:txBody>
      </p:sp>
      <p:sp>
        <p:nvSpPr>
          <p:cNvPr id="7" name="Date Placeholder 6">
            <a:extLst>
              <a:ext uri="{FF2B5EF4-FFF2-40B4-BE49-F238E27FC236}">
                <a16:creationId xmlns:a16="http://schemas.microsoft.com/office/drawing/2014/main" id="{8E237A64-B71E-9994-D6BE-A264F4551B23}"/>
              </a:ext>
            </a:extLst>
          </p:cNvPr>
          <p:cNvSpPr>
            <a:spLocks noGrp="1"/>
          </p:cNvSpPr>
          <p:nvPr>
            <p:ph type="dt" sz="half" idx="10"/>
          </p:nvPr>
        </p:nvSpPr>
        <p:spPr/>
        <p:txBody>
          <a:bodyPr/>
          <a:lstStyle/>
          <a:p>
            <a:r>
              <a:rPr lang="hi-IN"/>
              <a:t>06-09-2024</a:t>
            </a:r>
            <a:endParaRPr lang="sv-SE"/>
          </a:p>
        </p:txBody>
      </p:sp>
      <p:sp>
        <p:nvSpPr>
          <p:cNvPr id="8" name="Footer Placeholder 7">
            <a:extLst>
              <a:ext uri="{FF2B5EF4-FFF2-40B4-BE49-F238E27FC236}">
                <a16:creationId xmlns:a16="http://schemas.microsoft.com/office/drawing/2014/main" id="{BD590094-77BE-85C0-8AAE-78B09FC2298D}"/>
              </a:ext>
            </a:extLst>
          </p:cNvPr>
          <p:cNvSpPr>
            <a:spLocks noGrp="1"/>
          </p:cNvSpPr>
          <p:nvPr>
            <p:ph type="ftr" sz="quarter" idx="11"/>
          </p:nvPr>
        </p:nvSpPr>
        <p:spPr/>
        <p:txBody>
          <a:bodyPr/>
          <a:lstStyle/>
          <a:p>
            <a:r>
              <a:rPr lang="sv-SE"/>
              <a:t>Aman Sharma | amansha@kth.se</a:t>
            </a:r>
          </a:p>
        </p:txBody>
      </p:sp>
      <p:sp>
        <p:nvSpPr>
          <p:cNvPr id="9" name="Slide Number Placeholder 8">
            <a:extLst>
              <a:ext uri="{FF2B5EF4-FFF2-40B4-BE49-F238E27FC236}">
                <a16:creationId xmlns:a16="http://schemas.microsoft.com/office/drawing/2014/main" id="{62D39DEF-51CF-BE83-8826-901BD443BCAB}"/>
              </a:ext>
            </a:extLst>
          </p:cNvPr>
          <p:cNvSpPr>
            <a:spLocks noGrp="1"/>
          </p:cNvSpPr>
          <p:nvPr>
            <p:ph type="sldNum" sz="quarter" idx="12"/>
          </p:nvPr>
        </p:nvSpPr>
        <p:spPr/>
        <p:txBody>
          <a:bodyPr/>
          <a:lstStyle/>
          <a:p>
            <a:fld id="{B716C8F4-20CD-364A-8A8E-DE130115B178}" type="slidenum">
              <a:rPr lang="sv-SE" smtClean="0"/>
              <a:pPr/>
              <a:t>1</a:t>
            </a:fld>
            <a:endParaRPr lang="sv-SE"/>
          </a:p>
        </p:txBody>
      </p:sp>
      <p:pic>
        <p:nvPicPr>
          <p:cNvPr id="5" name="Picture 15" descr="En bild som visar mönster, pixel, design&#10;&#10;Automatiskt genererad beskrivning">
            <a:extLst>
              <a:ext uri="{FF2B5EF4-FFF2-40B4-BE49-F238E27FC236}">
                <a16:creationId xmlns:a16="http://schemas.microsoft.com/office/drawing/2014/main" id="{28A540B6-E40A-AA64-50C8-DD0ED7100680}"/>
              </a:ext>
            </a:extLst>
          </p:cNvPr>
          <p:cNvPicPr>
            <a:picLocks noChangeAspect="1"/>
          </p:cNvPicPr>
          <p:nvPr/>
        </p:nvPicPr>
        <p:blipFill>
          <a:blip r:embed="rId3"/>
          <a:stretch>
            <a:fillRect/>
          </a:stretch>
        </p:blipFill>
        <p:spPr>
          <a:xfrm>
            <a:off x="9958184" y="418927"/>
            <a:ext cx="1870492" cy="1870492"/>
          </a:xfrm>
          <a:prstGeom prst="rect">
            <a:avLst/>
          </a:prstGeom>
        </p:spPr>
      </p:pic>
    </p:spTree>
    <p:extLst>
      <p:ext uri="{BB962C8B-B14F-4D97-AF65-F5344CB8AC3E}">
        <p14:creationId xmlns:p14="http://schemas.microsoft.com/office/powerpoint/2010/main" val="2081227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4C7F53E-0979-C661-111A-1B6E05D2E9D1}"/>
              </a:ext>
            </a:extLst>
          </p:cNvPr>
          <p:cNvSpPr>
            <a:spLocks noGrp="1"/>
          </p:cNvSpPr>
          <p:nvPr>
            <p:ph type="title"/>
          </p:nvPr>
        </p:nvSpPr>
        <p:spPr/>
        <p:txBody>
          <a:bodyPr/>
          <a:lstStyle/>
          <a:p>
            <a:r>
              <a:rPr lang="en-IN"/>
              <a:t>Demo Steps (for replication later) for exploit</a:t>
            </a:r>
            <a:endParaRPr lang="hi-IN"/>
          </a:p>
        </p:txBody>
      </p:sp>
      <p:sp>
        <p:nvSpPr>
          <p:cNvPr id="8" name="Content Placeholder 7">
            <a:extLst>
              <a:ext uri="{FF2B5EF4-FFF2-40B4-BE49-F238E27FC236}">
                <a16:creationId xmlns:a16="http://schemas.microsoft.com/office/drawing/2014/main" id="{B462391C-78BD-6D53-BF27-EB9DEC1F86AB}"/>
              </a:ext>
            </a:extLst>
          </p:cNvPr>
          <p:cNvSpPr>
            <a:spLocks noGrp="1"/>
          </p:cNvSpPr>
          <p:nvPr>
            <p:ph idx="1"/>
          </p:nvPr>
        </p:nvSpPr>
        <p:spPr/>
        <p:txBody>
          <a:bodyPr vert="horz" lIns="91440" tIns="45720" rIns="91440" bIns="45720" rtlCol="0" anchor="t">
            <a:noAutofit/>
          </a:bodyPr>
          <a:lstStyle/>
          <a:p>
            <a:pPr marL="457200" indent="-457200">
              <a:buFont typeface="+mj-lt"/>
              <a:buAutoNum type="arabicPeriod"/>
            </a:pPr>
            <a:r>
              <a:rPr lang="en-IN"/>
              <a:t>Make sure Java 17 (or earlier) is on </a:t>
            </a:r>
            <a:r>
              <a:rPr lang="en-IN">
                <a:highlight>
                  <a:srgbClr val="C0C0C0"/>
                </a:highlight>
                <a:latin typeface="Consolas"/>
              </a:rPr>
              <a:t>PATH</a:t>
            </a:r>
            <a:r>
              <a:rPr lang="en-IN"/>
              <a:t>.</a:t>
            </a:r>
          </a:p>
          <a:p>
            <a:pPr marL="457200" indent="-457200">
              <a:buAutoNum type="arabicPeriod"/>
            </a:pPr>
            <a:r>
              <a:rPr lang="en-IN"/>
              <a:t>Inspect code in </a:t>
            </a:r>
            <a:r>
              <a:rPr lang="en-IN" err="1"/>
              <a:t>src</a:t>
            </a:r>
            <a:r>
              <a:rPr lang="en-IN"/>
              <a:t>/main/java and  run </a:t>
            </a:r>
            <a:r>
              <a:rPr lang="en-IN">
                <a:highlight>
                  <a:srgbClr val="C0C0C0"/>
                </a:highlight>
                <a:latin typeface="Consolas"/>
              </a:rPr>
              <a:t>./normal-usage.sh</a:t>
            </a:r>
            <a:r>
              <a:rPr lang="en-IN"/>
              <a:t>. This should log “this is an error”.</a:t>
            </a:r>
          </a:p>
          <a:p>
            <a:pPr marL="457200" indent="-457200">
              <a:buAutoNum type="arabicPeriod"/>
            </a:pPr>
            <a:r>
              <a:rPr lang="en-IN"/>
              <a:t>Now startup the LDAP server by going to root of the project and run </a:t>
            </a:r>
            <a:r>
              <a:rPr lang="en-IN">
                <a:highlight>
                  <a:srgbClr val="C0C0C0"/>
                </a:highlight>
                <a:latin typeface="Consolas"/>
                <a:ea typeface="+mn-lt"/>
                <a:cs typeface="+mn-lt"/>
              </a:rPr>
              <a:t>java -jar target/RogueJndi-1.1.jar --command "</a:t>
            </a:r>
            <a:r>
              <a:rPr lang="en-IN" err="1">
                <a:highlight>
                  <a:srgbClr val="C0C0C0"/>
                </a:highlight>
                <a:latin typeface="Consolas"/>
                <a:ea typeface="+mn-lt"/>
                <a:cs typeface="+mn-lt"/>
              </a:rPr>
              <a:t>gedit</a:t>
            </a:r>
            <a:r>
              <a:rPr lang="en-IN">
                <a:highlight>
                  <a:srgbClr val="C0C0C0"/>
                </a:highlight>
                <a:latin typeface="Consolas"/>
                <a:ea typeface="+mn-lt"/>
                <a:cs typeface="+mn-lt"/>
              </a:rPr>
              <a:t> /etc/passwd"</a:t>
            </a:r>
            <a:r>
              <a:rPr lang="en-IN">
                <a:latin typeface="Consolas"/>
                <a:ea typeface="+mn-lt"/>
                <a:cs typeface="+mn-lt"/>
              </a:rPr>
              <a:t>.</a:t>
            </a:r>
          </a:p>
          <a:p>
            <a:pPr marL="800100" lvl="1" indent="-342900">
              <a:buAutoNum type="arabicPeriod"/>
            </a:pPr>
            <a:r>
              <a:rPr lang="en-IN">
                <a:latin typeface="Figtree"/>
              </a:rPr>
              <a:t>This will inject the command argument in the bytecode that will be hosted on LDAP server.</a:t>
            </a:r>
            <a:endParaRPr lang="en-IN">
              <a:latin typeface="Consolas"/>
            </a:endParaRPr>
          </a:p>
          <a:p>
            <a:pPr marL="457200" indent="-457200">
              <a:buFont typeface="+mj-lt"/>
              <a:buAutoNum type="arabicPeriod"/>
            </a:pPr>
            <a:r>
              <a:rPr lang="en-IN"/>
              <a:t>Next, go back to the same directory where “normal-usage” was run. Run </a:t>
            </a:r>
            <a:r>
              <a:rPr lang="en-IN">
                <a:latin typeface="Consolas"/>
              </a:rPr>
              <a:t>.</a:t>
            </a:r>
            <a:r>
              <a:rPr lang="en-IN">
                <a:highlight>
                  <a:srgbClr val="C0C0C0"/>
                </a:highlight>
                <a:latin typeface="Consolas"/>
              </a:rPr>
              <a:t>/malicious-usage.sh</a:t>
            </a:r>
            <a:r>
              <a:rPr lang="en-IN"/>
              <a:t>. This will execute the malicious bytecode.</a:t>
            </a:r>
          </a:p>
        </p:txBody>
      </p:sp>
      <p:sp>
        <p:nvSpPr>
          <p:cNvPr id="4" name="Date Placeholder 3">
            <a:extLst>
              <a:ext uri="{FF2B5EF4-FFF2-40B4-BE49-F238E27FC236}">
                <a16:creationId xmlns:a16="http://schemas.microsoft.com/office/drawing/2014/main" id="{05894BDD-9369-E131-7016-1DEBE8A12D99}"/>
              </a:ext>
            </a:extLst>
          </p:cNvPr>
          <p:cNvSpPr>
            <a:spLocks noGrp="1"/>
          </p:cNvSpPr>
          <p:nvPr>
            <p:ph type="dt" sz="half" idx="10"/>
          </p:nvPr>
        </p:nvSpPr>
        <p:spPr/>
        <p:txBody>
          <a:bodyPr/>
          <a:lstStyle/>
          <a:p>
            <a:r>
              <a:rPr lang="hi-IN"/>
              <a:t>06-09-2024</a:t>
            </a:r>
            <a:endParaRPr lang="sv-SE"/>
          </a:p>
        </p:txBody>
      </p:sp>
      <p:sp>
        <p:nvSpPr>
          <p:cNvPr id="5" name="Footer Placeholder 4">
            <a:extLst>
              <a:ext uri="{FF2B5EF4-FFF2-40B4-BE49-F238E27FC236}">
                <a16:creationId xmlns:a16="http://schemas.microsoft.com/office/drawing/2014/main" id="{522D7067-E534-1AFE-C609-1C3C6F14DD2E}"/>
              </a:ext>
            </a:extLst>
          </p:cNvPr>
          <p:cNvSpPr>
            <a:spLocks noGrp="1"/>
          </p:cNvSpPr>
          <p:nvPr>
            <p:ph type="ftr" sz="quarter" idx="11"/>
          </p:nvPr>
        </p:nvSpPr>
        <p:spPr/>
        <p:txBody>
          <a:bodyPr/>
          <a:lstStyle/>
          <a:p>
            <a:r>
              <a:rPr lang="sv-SE"/>
              <a:t>Aman Sharma | amansha@kth.se</a:t>
            </a:r>
          </a:p>
        </p:txBody>
      </p:sp>
      <p:sp>
        <p:nvSpPr>
          <p:cNvPr id="6" name="Slide Number Placeholder 5">
            <a:extLst>
              <a:ext uri="{FF2B5EF4-FFF2-40B4-BE49-F238E27FC236}">
                <a16:creationId xmlns:a16="http://schemas.microsoft.com/office/drawing/2014/main" id="{D523A8D5-5650-5BE8-30A1-ED065430AC53}"/>
              </a:ext>
            </a:extLst>
          </p:cNvPr>
          <p:cNvSpPr>
            <a:spLocks noGrp="1"/>
          </p:cNvSpPr>
          <p:nvPr>
            <p:ph type="sldNum" sz="quarter" idx="12"/>
          </p:nvPr>
        </p:nvSpPr>
        <p:spPr>
          <a:xfrm>
            <a:off x="7865213" y="235561"/>
            <a:ext cx="2743200" cy="94775"/>
          </a:xfrm>
        </p:spPr>
        <p:txBody>
          <a:bodyPr/>
          <a:lstStyle/>
          <a:p>
            <a:fld id="{B716C8F4-20CD-364A-8A8E-DE130115B178}" type="slidenum">
              <a:rPr lang="sv-SE" smtClean="0"/>
              <a:pPr/>
              <a:t>10</a:t>
            </a:fld>
            <a:endParaRPr lang="sv-SE"/>
          </a:p>
        </p:txBody>
      </p:sp>
    </p:spTree>
    <p:extLst>
      <p:ext uri="{BB962C8B-B14F-4D97-AF65-F5344CB8AC3E}">
        <p14:creationId xmlns:p14="http://schemas.microsoft.com/office/powerpoint/2010/main" val="3139601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0AEE059-659D-B9C4-39E8-AD093BDD5EBD}"/>
              </a:ext>
            </a:extLst>
          </p:cNvPr>
          <p:cNvSpPr>
            <a:spLocks noGrp="1"/>
          </p:cNvSpPr>
          <p:nvPr>
            <p:ph type="title"/>
          </p:nvPr>
        </p:nvSpPr>
        <p:spPr/>
        <p:txBody>
          <a:bodyPr/>
          <a:lstStyle/>
          <a:p>
            <a:r>
              <a:rPr lang="sv-SE"/>
              <a:t>Log4Shell – a software supply chain attack at runtime</a:t>
            </a:r>
          </a:p>
        </p:txBody>
      </p:sp>
      <p:sp>
        <p:nvSpPr>
          <p:cNvPr id="4" name="Platshållare för datum 3">
            <a:extLst>
              <a:ext uri="{FF2B5EF4-FFF2-40B4-BE49-F238E27FC236}">
                <a16:creationId xmlns:a16="http://schemas.microsoft.com/office/drawing/2014/main" id="{B413A67A-CA95-B5D2-D204-CFE465B0CD64}"/>
              </a:ext>
            </a:extLst>
          </p:cNvPr>
          <p:cNvSpPr>
            <a:spLocks noGrp="1"/>
          </p:cNvSpPr>
          <p:nvPr>
            <p:ph type="dt" sz="half" idx="10"/>
          </p:nvPr>
        </p:nvSpPr>
        <p:spPr/>
        <p:txBody>
          <a:bodyPr/>
          <a:lstStyle/>
          <a:p>
            <a:r>
              <a:rPr lang="hi-IN"/>
              <a:t>06-09-2024</a:t>
            </a:r>
            <a:endParaRPr lang="sv-SE"/>
          </a:p>
        </p:txBody>
      </p:sp>
      <p:sp>
        <p:nvSpPr>
          <p:cNvPr id="5" name="Platshållare för sidfot 4">
            <a:extLst>
              <a:ext uri="{FF2B5EF4-FFF2-40B4-BE49-F238E27FC236}">
                <a16:creationId xmlns:a16="http://schemas.microsoft.com/office/drawing/2014/main" id="{61AAD9B9-C12F-49EF-6F72-68C69577D0F5}"/>
              </a:ext>
            </a:extLst>
          </p:cNvPr>
          <p:cNvSpPr>
            <a:spLocks noGrp="1"/>
          </p:cNvSpPr>
          <p:nvPr>
            <p:ph type="ftr" sz="quarter" idx="11"/>
          </p:nvPr>
        </p:nvSpPr>
        <p:spPr/>
        <p:txBody>
          <a:bodyPr/>
          <a:lstStyle/>
          <a:p>
            <a:r>
              <a:rPr lang="sv-SE"/>
              <a:t>Aman Sharma | amansha@kth.se</a:t>
            </a:r>
          </a:p>
        </p:txBody>
      </p:sp>
      <p:sp>
        <p:nvSpPr>
          <p:cNvPr id="6" name="Platshållare för bildnummer 5">
            <a:extLst>
              <a:ext uri="{FF2B5EF4-FFF2-40B4-BE49-F238E27FC236}">
                <a16:creationId xmlns:a16="http://schemas.microsoft.com/office/drawing/2014/main" id="{42C9E3B9-1880-7F8A-232A-728535F821CF}"/>
              </a:ext>
            </a:extLst>
          </p:cNvPr>
          <p:cNvSpPr>
            <a:spLocks noGrp="1"/>
          </p:cNvSpPr>
          <p:nvPr>
            <p:ph type="sldNum" sz="quarter" idx="12"/>
          </p:nvPr>
        </p:nvSpPr>
        <p:spPr/>
        <p:txBody>
          <a:bodyPr/>
          <a:lstStyle/>
          <a:p>
            <a:fld id="{B716C8F4-20CD-364A-8A8E-DE130115B178}" type="slidenum">
              <a:rPr lang="sv-SE" smtClean="0"/>
              <a:t>11</a:t>
            </a:fld>
            <a:endParaRPr lang="sv-SE"/>
          </a:p>
        </p:txBody>
      </p:sp>
      <p:pic>
        <p:nvPicPr>
          <p:cNvPr id="8" name="Picture 7" descr="A screenshot of a computer&#10;&#10;Description automatically generated">
            <a:extLst>
              <a:ext uri="{FF2B5EF4-FFF2-40B4-BE49-F238E27FC236}">
                <a16:creationId xmlns:a16="http://schemas.microsoft.com/office/drawing/2014/main" id="{43E126F0-8BFA-E2F7-B05E-4AF612D59EC7}"/>
              </a:ext>
            </a:extLst>
          </p:cNvPr>
          <p:cNvPicPr>
            <a:picLocks noChangeAspect="1"/>
          </p:cNvPicPr>
          <p:nvPr/>
        </p:nvPicPr>
        <p:blipFill>
          <a:blip r:embed="rId3"/>
          <a:stretch>
            <a:fillRect/>
          </a:stretch>
        </p:blipFill>
        <p:spPr>
          <a:xfrm>
            <a:off x="1732415" y="1008387"/>
            <a:ext cx="9036453" cy="4944590"/>
          </a:xfrm>
          <a:prstGeom prst="rect">
            <a:avLst/>
          </a:prstGeom>
        </p:spPr>
      </p:pic>
    </p:spTree>
    <p:extLst>
      <p:ext uri="{BB962C8B-B14F-4D97-AF65-F5344CB8AC3E}">
        <p14:creationId xmlns:p14="http://schemas.microsoft.com/office/powerpoint/2010/main" val="1321586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E8E2A-4F2D-1127-914C-1B620E4511C0}"/>
              </a:ext>
            </a:extLst>
          </p:cNvPr>
          <p:cNvSpPr>
            <a:spLocks noGrp="1"/>
          </p:cNvSpPr>
          <p:nvPr>
            <p:ph type="title"/>
          </p:nvPr>
        </p:nvSpPr>
        <p:spPr/>
        <p:txBody>
          <a:bodyPr/>
          <a:lstStyle/>
          <a:p>
            <a:r>
              <a:rPr lang="en-IN"/>
              <a:t>Why is Log4Shell a Software Supply Chain attack?</a:t>
            </a:r>
            <a:endParaRPr lang="hi-IN"/>
          </a:p>
        </p:txBody>
      </p:sp>
      <p:sp>
        <p:nvSpPr>
          <p:cNvPr id="3" name="Content Placeholder 2">
            <a:extLst>
              <a:ext uri="{FF2B5EF4-FFF2-40B4-BE49-F238E27FC236}">
                <a16:creationId xmlns:a16="http://schemas.microsoft.com/office/drawing/2014/main" id="{77BD2F23-7AE6-D08F-939A-D707B81180D8}"/>
              </a:ext>
            </a:extLst>
          </p:cNvPr>
          <p:cNvSpPr>
            <a:spLocks noGrp="1"/>
          </p:cNvSpPr>
          <p:nvPr>
            <p:ph idx="1"/>
          </p:nvPr>
        </p:nvSpPr>
        <p:spPr/>
        <p:txBody>
          <a:bodyPr/>
          <a:lstStyle/>
          <a:p>
            <a:pPr marL="0" indent="0">
              <a:buNone/>
            </a:pPr>
            <a:r>
              <a:rPr lang="en-IN"/>
              <a:t>Only clue: it happened after execution with the malicious payload.</a:t>
            </a:r>
            <a:endParaRPr lang="hi-IN"/>
          </a:p>
        </p:txBody>
      </p:sp>
      <p:sp>
        <p:nvSpPr>
          <p:cNvPr id="4" name="Date Placeholder 3">
            <a:extLst>
              <a:ext uri="{FF2B5EF4-FFF2-40B4-BE49-F238E27FC236}">
                <a16:creationId xmlns:a16="http://schemas.microsoft.com/office/drawing/2014/main" id="{289DFBC8-9D07-BB64-5ECB-484FA5A0683F}"/>
              </a:ext>
            </a:extLst>
          </p:cNvPr>
          <p:cNvSpPr>
            <a:spLocks noGrp="1"/>
          </p:cNvSpPr>
          <p:nvPr>
            <p:ph type="dt" sz="half" idx="10"/>
          </p:nvPr>
        </p:nvSpPr>
        <p:spPr/>
        <p:txBody>
          <a:bodyPr/>
          <a:lstStyle/>
          <a:p>
            <a:r>
              <a:rPr lang="hi-IN"/>
              <a:t>06-09-2024</a:t>
            </a:r>
            <a:endParaRPr lang="sv-SE"/>
          </a:p>
        </p:txBody>
      </p:sp>
      <p:sp>
        <p:nvSpPr>
          <p:cNvPr id="5" name="Footer Placeholder 4">
            <a:extLst>
              <a:ext uri="{FF2B5EF4-FFF2-40B4-BE49-F238E27FC236}">
                <a16:creationId xmlns:a16="http://schemas.microsoft.com/office/drawing/2014/main" id="{A10A2EDC-DF19-A64B-C6DC-0E88257E3D2C}"/>
              </a:ext>
            </a:extLst>
          </p:cNvPr>
          <p:cNvSpPr>
            <a:spLocks noGrp="1"/>
          </p:cNvSpPr>
          <p:nvPr>
            <p:ph type="ftr" sz="quarter" idx="11"/>
          </p:nvPr>
        </p:nvSpPr>
        <p:spPr/>
        <p:txBody>
          <a:bodyPr/>
          <a:lstStyle/>
          <a:p>
            <a:r>
              <a:rPr lang="sv-SE"/>
              <a:t>Aman Sharma | amansha@kth.se</a:t>
            </a:r>
          </a:p>
        </p:txBody>
      </p:sp>
      <p:sp>
        <p:nvSpPr>
          <p:cNvPr id="6" name="Slide Number Placeholder 5">
            <a:extLst>
              <a:ext uri="{FF2B5EF4-FFF2-40B4-BE49-F238E27FC236}">
                <a16:creationId xmlns:a16="http://schemas.microsoft.com/office/drawing/2014/main" id="{1D7886C5-D592-8104-1B0B-828292352FE4}"/>
              </a:ext>
            </a:extLst>
          </p:cNvPr>
          <p:cNvSpPr>
            <a:spLocks noGrp="1"/>
          </p:cNvSpPr>
          <p:nvPr>
            <p:ph type="sldNum" sz="quarter" idx="12"/>
          </p:nvPr>
        </p:nvSpPr>
        <p:spPr/>
        <p:txBody>
          <a:bodyPr/>
          <a:lstStyle/>
          <a:p>
            <a:fld id="{B716C8F4-20CD-364A-8A8E-DE130115B178}" type="slidenum">
              <a:rPr lang="sv-SE" smtClean="0"/>
              <a:t>12</a:t>
            </a:fld>
            <a:endParaRPr lang="sv-SE"/>
          </a:p>
        </p:txBody>
      </p:sp>
      <p:sp>
        <p:nvSpPr>
          <p:cNvPr id="10" name="Rectangle: Rounded Corners 9">
            <a:extLst>
              <a:ext uri="{FF2B5EF4-FFF2-40B4-BE49-F238E27FC236}">
                <a16:creationId xmlns:a16="http://schemas.microsoft.com/office/drawing/2014/main" id="{CF04DACF-9CEE-10ED-0F43-9DDCC75E6149}"/>
              </a:ext>
            </a:extLst>
          </p:cNvPr>
          <p:cNvSpPr/>
          <p:nvPr/>
        </p:nvSpPr>
        <p:spPr>
          <a:xfrm>
            <a:off x="814758" y="3882003"/>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Registry?</a:t>
            </a:r>
            <a:endParaRPr lang="hi-IN">
              <a:solidFill>
                <a:schemeClr val="tx1"/>
              </a:solidFill>
            </a:endParaRPr>
          </a:p>
        </p:txBody>
      </p:sp>
      <p:sp>
        <p:nvSpPr>
          <p:cNvPr id="11" name="Rectangle: Rounded Corners 10">
            <a:extLst>
              <a:ext uri="{FF2B5EF4-FFF2-40B4-BE49-F238E27FC236}">
                <a16:creationId xmlns:a16="http://schemas.microsoft.com/office/drawing/2014/main" id="{CA2CAE5D-3F5F-B2E7-3E0D-A4C8DFB04484}"/>
              </a:ext>
            </a:extLst>
          </p:cNvPr>
          <p:cNvSpPr/>
          <p:nvPr/>
        </p:nvSpPr>
        <p:spPr>
          <a:xfrm>
            <a:off x="814758" y="3025000"/>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Build?</a:t>
            </a:r>
            <a:endParaRPr lang="hi-IN">
              <a:solidFill>
                <a:schemeClr val="tx1"/>
              </a:solidFill>
            </a:endParaRPr>
          </a:p>
        </p:txBody>
      </p:sp>
      <p:sp>
        <p:nvSpPr>
          <p:cNvPr id="12" name="Rectangle: Rounded Corners 11">
            <a:extLst>
              <a:ext uri="{FF2B5EF4-FFF2-40B4-BE49-F238E27FC236}">
                <a16:creationId xmlns:a16="http://schemas.microsoft.com/office/drawing/2014/main" id="{E10A3839-BB53-AB62-438A-097522AE9412}"/>
              </a:ext>
            </a:extLst>
          </p:cNvPr>
          <p:cNvSpPr/>
          <p:nvPr/>
        </p:nvSpPr>
        <p:spPr>
          <a:xfrm>
            <a:off x="814758" y="2167997"/>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Source?</a:t>
            </a:r>
            <a:endParaRPr lang="hi-IN">
              <a:solidFill>
                <a:schemeClr val="tx1"/>
              </a:solidFill>
            </a:endParaRPr>
          </a:p>
        </p:txBody>
      </p:sp>
      <p:sp>
        <p:nvSpPr>
          <p:cNvPr id="13" name="Rectangle: Rounded Corners 12">
            <a:extLst>
              <a:ext uri="{FF2B5EF4-FFF2-40B4-BE49-F238E27FC236}">
                <a16:creationId xmlns:a16="http://schemas.microsoft.com/office/drawing/2014/main" id="{209FB2C2-6226-17AB-A5CF-C3EB743DB580}"/>
              </a:ext>
            </a:extLst>
          </p:cNvPr>
          <p:cNvSpPr/>
          <p:nvPr/>
        </p:nvSpPr>
        <p:spPr>
          <a:xfrm>
            <a:off x="814758" y="4739743"/>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Dependency</a:t>
            </a:r>
            <a:endParaRPr lang="hi-IN">
              <a:solidFill>
                <a:schemeClr val="tx1"/>
              </a:solidFill>
            </a:endParaRPr>
          </a:p>
        </p:txBody>
      </p:sp>
      <p:sp>
        <p:nvSpPr>
          <p:cNvPr id="14" name="Rectangle: Rounded Corners 13">
            <a:extLst>
              <a:ext uri="{FF2B5EF4-FFF2-40B4-BE49-F238E27FC236}">
                <a16:creationId xmlns:a16="http://schemas.microsoft.com/office/drawing/2014/main" id="{4F81EF82-1C39-60AF-4828-667EF31B04C8}"/>
              </a:ext>
            </a:extLst>
          </p:cNvPr>
          <p:cNvSpPr/>
          <p:nvPr/>
        </p:nvSpPr>
        <p:spPr>
          <a:xfrm>
            <a:off x="939245" y="4885642"/>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Dependency</a:t>
            </a:r>
            <a:endParaRPr lang="hi-IN">
              <a:solidFill>
                <a:schemeClr val="tx1"/>
              </a:solidFill>
            </a:endParaRPr>
          </a:p>
        </p:txBody>
      </p:sp>
      <p:sp>
        <p:nvSpPr>
          <p:cNvPr id="15" name="Rectangle: Rounded Corners 14">
            <a:extLst>
              <a:ext uri="{FF2B5EF4-FFF2-40B4-BE49-F238E27FC236}">
                <a16:creationId xmlns:a16="http://schemas.microsoft.com/office/drawing/2014/main" id="{82B7F4B2-B391-EEFE-33F5-854FACD564D4}"/>
              </a:ext>
            </a:extLst>
          </p:cNvPr>
          <p:cNvSpPr/>
          <p:nvPr/>
        </p:nvSpPr>
        <p:spPr>
          <a:xfrm>
            <a:off x="1093455" y="4992099"/>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Dependency</a:t>
            </a:r>
            <a:endParaRPr lang="hi-IN">
              <a:solidFill>
                <a:schemeClr val="tx1"/>
              </a:solidFill>
            </a:endParaRPr>
          </a:p>
        </p:txBody>
      </p:sp>
      <p:sp>
        <p:nvSpPr>
          <p:cNvPr id="16" name="TextBox 15">
            <a:extLst>
              <a:ext uri="{FF2B5EF4-FFF2-40B4-BE49-F238E27FC236}">
                <a16:creationId xmlns:a16="http://schemas.microsoft.com/office/drawing/2014/main" id="{FC2B7626-FD76-5D04-48F3-FB15CC35CE3F}"/>
              </a:ext>
            </a:extLst>
          </p:cNvPr>
          <p:cNvSpPr txBox="1"/>
          <p:nvPr/>
        </p:nvSpPr>
        <p:spPr>
          <a:xfrm>
            <a:off x="2357991" y="5116777"/>
            <a:ext cx="501226" cy="369332"/>
          </a:xfrm>
          <a:prstGeom prst="rect">
            <a:avLst/>
          </a:prstGeom>
          <a:noFill/>
        </p:spPr>
        <p:txBody>
          <a:bodyPr wrap="square" rtlCol="0" anchor="ctr">
            <a:spAutoFit/>
          </a:bodyPr>
          <a:lstStyle/>
          <a:p>
            <a:pPr algn="ctr"/>
            <a:r>
              <a:rPr lang="en-IN"/>
              <a:t>?</a:t>
            </a:r>
            <a:endParaRPr lang="hi-IN"/>
          </a:p>
        </p:txBody>
      </p:sp>
      <p:sp>
        <p:nvSpPr>
          <p:cNvPr id="17" name="Rectangle: Rounded Corners 16">
            <a:extLst>
              <a:ext uri="{FF2B5EF4-FFF2-40B4-BE49-F238E27FC236}">
                <a16:creationId xmlns:a16="http://schemas.microsoft.com/office/drawing/2014/main" id="{4F4088D2-E54C-8A68-CFAA-A3C438EC8065}"/>
              </a:ext>
            </a:extLst>
          </p:cNvPr>
          <p:cNvSpPr/>
          <p:nvPr/>
        </p:nvSpPr>
        <p:spPr>
          <a:xfrm>
            <a:off x="4633809" y="2167997"/>
            <a:ext cx="1549817" cy="54460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err="1">
                <a:solidFill>
                  <a:schemeClr val="tx1">
                    <a:lumMod val="85000"/>
                    <a:lumOff val="15000"/>
                  </a:schemeClr>
                </a:solidFill>
              </a:rPr>
              <a:t>my_project</a:t>
            </a:r>
            <a:endParaRPr lang="hi-IN">
              <a:solidFill>
                <a:schemeClr val="tx1">
                  <a:lumMod val="85000"/>
                  <a:lumOff val="15000"/>
                </a:schemeClr>
              </a:solidFill>
            </a:endParaRPr>
          </a:p>
        </p:txBody>
      </p:sp>
      <p:sp>
        <p:nvSpPr>
          <p:cNvPr id="18" name="Rectangle: Rounded Corners 17">
            <a:extLst>
              <a:ext uri="{FF2B5EF4-FFF2-40B4-BE49-F238E27FC236}">
                <a16:creationId xmlns:a16="http://schemas.microsoft.com/office/drawing/2014/main" id="{5F7571DA-014C-0BC9-63F0-B87FA58D037F}"/>
              </a:ext>
            </a:extLst>
          </p:cNvPr>
          <p:cNvSpPr/>
          <p:nvPr/>
        </p:nvSpPr>
        <p:spPr>
          <a:xfrm>
            <a:off x="3382018" y="2962736"/>
            <a:ext cx="1549817" cy="544606"/>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dependency </a:t>
            </a:r>
            <a:endParaRPr lang="hi-IN"/>
          </a:p>
        </p:txBody>
      </p:sp>
      <p:sp>
        <p:nvSpPr>
          <p:cNvPr id="19" name="Rectangle: Rounded Corners 18">
            <a:extLst>
              <a:ext uri="{FF2B5EF4-FFF2-40B4-BE49-F238E27FC236}">
                <a16:creationId xmlns:a16="http://schemas.microsoft.com/office/drawing/2014/main" id="{7A064B3C-C2FB-B9CF-B731-EF1F5AECA4DC}"/>
              </a:ext>
            </a:extLst>
          </p:cNvPr>
          <p:cNvSpPr/>
          <p:nvPr/>
        </p:nvSpPr>
        <p:spPr>
          <a:xfrm>
            <a:off x="5769081" y="2961043"/>
            <a:ext cx="1549817" cy="544606"/>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dependency</a:t>
            </a:r>
            <a:endParaRPr lang="hi-IN"/>
          </a:p>
        </p:txBody>
      </p:sp>
      <p:cxnSp>
        <p:nvCxnSpPr>
          <p:cNvPr id="20" name="Straight Arrow Connector 19">
            <a:extLst>
              <a:ext uri="{FF2B5EF4-FFF2-40B4-BE49-F238E27FC236}">
                <a16:creationId xmlns:a16="http://schemas.microsoft.com/office/drawing/2014/main" id="{5E2EF75F-D112-9284-9274-CE9BBBB4B257}"/>
              </a:ext>
            </a:extLst>
          </p:cNvPr>
          <p:cNvCxnSpPr>
            <a:cxnSpLocks/>
            <a:stCxn id="17" idx="2"/>
            <a:endCxn id="18" idx="0"/>
          </p:cNvCxnSpPr>
          <p:nvPr/>
        </p:nvCxnSpPr>
        <p:spPr>
          <a:xfrm flipH="1">
            <a:off x="4156927" y="2712603"/>
            <a:ext cx="1251791" cy="250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AE3F0EC4-F97F-128F-B1C5-6A65B4FDC036}"/>
              </a:ext>
            </a:extLst>
          </p:cNvPr>
          <p:cNvCxnSpPr>
            <a:endCxn id="19" idx="0"/>
          </p:cNvCxnSpPr>
          <p:nvPr/>
        </p:nvCxnSpPr>
        <p:spPr>
          <a:xfrm>
            <a:off x="5408717" y="2712603"/>
            <a:ext cx="1135273" cy="248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Rectangle: Rounded Corners 21">
            <a:extLst>
              <a:ext uri="{FF2B5EF4-FFF2-40B4-BE49-F238E27FC236}">
                <a16:creationId xmlns:a16="http://schemas.microsoft.com/office/drawing/2014/main" id="{38CAC738-6146-F9DE-8294-B6F2DDA5F25A}"/>
              </a:ext>
            </a:extLst>
          </p:cNvPr>
          <p:cNvSpPr/>
          <p:nvPr/>
        </p:nvSpPr>
        <p:spPr>
          <a:xfrm>
            <a:off x="5230892" y="3726689"/>
            <a:ext cx="1251791" cy="374769"/>
          </a:xfrm>
          <a:prstGeom prst="roundRect">
            <a:avLst/>
          </a:prstGeom>
          <a:solidFill>
            <a:srgbClr val="E86A58"/>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t>dependency</a:t>
            </a:r>
            <a:endParaRPr lang="hi-IN" sz="1200"/>
          </a:p>
        </p:txBody>
      </p:sp>
      <p:sp>
        <p:nvSpPr>
          <p:cNvPr id="23" name="Rectangle: Rounded Corners 22">
            <a:extLst>
              <a:ext uri="{FF2B5EF4-FFF2-40B4-BE49-F238E27FC236}">
                <a16:creationId xmlns:a16="http://schemas.microsoft.com/office/drawing/2014/main" id="{EE92E7CB-F452-333F-81D1-721E9CDC3440}"/>
              </a:ext>
            </a:extLst>
          </p:cNvPr>
          <p:cNvSpPr/>
          <p:nvPr/>
        </p:nvSpPr>
        <p:spPr>
          <a:xfrm>
            <a:off x="6693002" y="3726689"/>
            <a:ext cx="1251791" cy="374769"/>
          </a:xfrm>
          <a:prstGeom prst="roundRect">
            <a:avLst/>
          </a:prstGeom>
          <a:solidFill>
            <a:srgbClr val="FEB4F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dependency</a:t>
            </a:r>
            <a:endParaRPr lang="hi-IN" sz="1200">
              <a:solidFill>
                <a:schemeClr val="tx1"/>
              </a:solidFill>
            </a:endParaRPr>
          </a:p>
        </p:txBody>
      </p:sp>
      <p:cxnSp>
        <p:nvCxnSpPr>
          <p:cNvPr id="24" name="Straight Arrow Connector 23">
            <a:extLst>
              <a:ext uri="{FF2B5EF4-FFF2-40B4-BE49-F238E27FC236}">
                <a16:creationId xmlns:a16="http://schemas.microsoft.com/office/drawing/2014/main" id="{F2E62C8A-B073-43E7-A318-7E13B7C8986C}"/>
              </a:ext>
            </a:extLst>
          </p:cNvPr>
          <p:cNvCxnSpPr>
            <a:cxnSpLocks/>
            <a:stCxn id="19" idx="2"/>
            <a:endCxn id="22" idx="0"/>
          </p:cNvCxnSpPr>
          <p:nvPr/>
        </p:nvCxnSpPr>
        <p:spPr>
          <a:xfrm flipH="1">
            <a:off x="5856788" y="3505649"/>
            <a:ext cx="687202" cy="2210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176DB584-CFFB-7492-2F6D-F1091A687E68}"/>
              </a:ext>
            </a:extLst>
          </p:cNvPr>
          <p:cNvCxnSpPr>
            <a:cxnSpLocks/>
            <a:stCxn id="19" idx="2"/>
            <a:endCxn id="23" idx="0"/>
          </p:cNvCxnSpPr>
          <p:nvPr/>
        </p:nvCxnSpPr>
        <p:spPr>
          <a:xfrm>
            <a:off x="6543990" y="3505649"/>
            <a:ext cx="774908" cy="2210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Rectangle: Rounded Corners 25">
            <a:extLst>
              <a:ext uri="{FF2B5EF4-FFF2-40B4-BE49-F238E27FC236}">
                <a16:creationId xmlns:a16="http://schemas.microsoft.com/office/drawing/2014/main" id="{220B4B60-4C93-481A-51DA-5580E8A2FCEF}"/>
              </a:ext>
            </a:extLst>
          </p:cNvPr>
          <p:cNvSpPr/>
          <p:nvPr/>
        </p:nvSpPr>
        <p:spPr>
          <a:xfrm>
            <a:off x="4971716" y="4309046"/>
            <a:ext cx="827793" cy="250134"/>
          </a:xfrm>
          <a:prstGeom prst="roundRect">
            <a:avLst/>
          </a:prstGeom>
          <a:solidFill>
            <a:srgbClr val="E86A58"/>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a:t>dependency</a:t>
            </a:r>
            <a:endParaRPr lang="hi-IN" sz="800"/>
          </a:p>
        </p:txBody>
      </p:sp>
      <p:sp>
        <p:nvSpPr>
          <p:cNvPr id="27" name="Rectangle: Rounded Corners 26">
            <a:extLst>
              <a:ext uri="{FF2B5EF4-FFF2-40B4-BE49-F238E27FC236}">
                <a16:creationId xmlns:a16="http://schemas.microsoft.com/office/drawing/2014/main" id="{1868404D-4AAB-6C7E-A220-FE2A40178E19}"/>
              </a:ext>
            </a:extLst>
          </p:cNvPr>
          <p:cNvSpPr/>
          <p:nvPr/>
        </p:nvSpPr>
        <p:spPr>
          <a:xfrm>
            <a:off x="5978366" y="4322499"/>
            <a:ext cx="827793" cy="250134"/>
          </a:xfrm>
          <a:prstGeom prst="round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a:solidFill>
                  <a:schemeClr val="tx1"/>
                </a:solidFill>
              </a:rPr>
              <a:t>log4j</a:t>
            </a:r>
            <a:endParaRPr lang="hi-IN" sz="800">
              <a:solidFill>
                <a:schemeClr val="tx1"/>
              </a:solidFill>
            </a:endParaRPr>
          </a:p>
        </p:txBody>
      </p:sp>
      <p:cxnSp>
        <p:nvCxnSpPr>
          <p:cNvPr id="28" name="Straight Arrow Connector 27">
            <a:extLst>
              <a:ext uri="{FF2B5EF4-FFF2-40B4-BE49-F238E27FC236}">
                <a16:creationId xmlns:a16="http://schemas.microsoft.com/office/drawing/2014/main" id="{C37B2A60-B156-8CDA-7136-8E7D5F8771A1}"/>
              </a:ext>
            </a:extLst>
          </p:cNvPr>
          <p:cNvCxnSpPr>
            <a:cxnSpLocks/>
            <a:stCxn id="22" idx="2"/>
            <a:endCxn id="26" idx="0"/>
          </p:cNvCxnSpPr>
          <p:nvPr/>
        </p:nvCxnSpPr>
        <p:spPr>
          <a:xfrm flipH="1">
            <a:off x="5385613" y="4101458"/>
            <a:ext cx="471175" cy="2075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37BD6C0E-9E31-C8E4-5F14-687B33BFED6C}"/>
              </a:ext>
            </a:extLst>
          </p:cNvPr>
          <p:cNvCxnSpPr>
            <a:cxnSpLocks/>
            <a:endCxn id="27" idx="0"/>
          </p:cNvCxnSpPr>
          <p:nvPr/>
        </p:nvCxnSpPr>
        <p:spPr>
          <a:xfrm>
            <a:off x="5829354" y="4101458"/>
            <a:ext cx="562909" cy="2210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0" name="Rectangle: Rounded Corners 29">
            <a:extLst>
              <a:ext uri="{FF2B5EF4-FFF2-40B4-BE49-F238E27FC236}">
                <a16:creationId xmlns:a16="http://schemas.microsoft.com/office/drawing/2014/main" id="{FC021ABD-637E-2213-AE0C-3632C0D2F6CA}"/>
              </a:ext>
            </a:extLst>
          </p:cNvPr>
          <p:cNvSpPr/>
          <p:nvPr/>
        </p:nvSpPr>
        <p:spPr>
          <a:xfrm>
            <a:off x="3232515" y="3706078"/>
            <a:ext cx="827793" cy="250134"/>
          </a:xfrm>
          <a:prstGeom prst="round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a:solidFill>
                  <a:schemeClr val="tx1"/>
                </a:solidFill>
              </a:rPr>
              <a:t>dependency</a:t>
            </a:r>
            <a:endParaRPr lang="hi-IN" sz="800">
              <a:solidFill>
                <a:schemeClr val="tx1"/>
              </a:solidFill>
            </a:endParaRPr>
          </a:p>
        </p:txBody>
      </p:sp>
      <p:sp>
        <p:nvSpPr>
          <p:cNvPr id="31" name="Rectangle: Rounded Corners 30">
            <a:extLst>
              <a:ext uri="{FF2B5EF4-FFF2-40B4-BE49-F238E27FC236}">
                <a16:creationId xmlns:a16="http://schemas.microsoft.com/office/drawing/2014/main" id="{BAF09329-2E5B-5825-3FB8-E1851ADC3717}"/>
              </a:ext>
            </a:extLst>
          </p:cNvPr>
          <p:cNvSpPr/>
          <p:nvPr/>
        </p:nvSpPr>
        <p:spPr>
          <a:xfrm>
            <a:off x="4239165" y="3719531"/>
            <a:ext cx="827793" cy="250134"/>
          </a:xfrm>
          <a:prstGeom prst="round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a:solidFill>
                  <a:schemeClr val="tx1"/>
                </a:solidFill>
              </a:rPr>
              <a:t>dependency</a:t>
            </a:r>
            <a:endParaRPr lang="hi-IN" sz="800">
              <a:solidFill>
                <a:schemeClr val="tx1"/>
              </a:solidFill>
            </a:endParaRPr>
          </a:p>
        </p:txBody>
      </p:sp>
      <p:cxnSp>
        <p:nvCxnSpPr>
          <p:cNvPr id="32" name="Straight Arrow Connector 31">
            <a:extLst>
              <a:ext uri="{FF2B5EF4-FFF2-40B4-BE49-F238E27FC236}">
                <a16:creationId xmlns:a16="http://schemas.microsoft.com/office/drawing/2014/main" id="{6E3D9B99-BA73-08FB-2B7F-C1D492D4431A}"/>
              </a:ext>
            </a:extLst>
          </p:cNvPr>
          <p:cNvCxnSpPr>
            <a:cxnSpLocks/>
            <a:endCxn id="30" idx="0"/>
          </p:cNvCxnSpPr>
          <p:nvPr/>
        </p:nvCxnSpPr>
        <p:spPr>
          <a:xfrm flipH="1">
            <a:off x="3646412" y="3498490"/>
            <a:ext cx="471175" cy="2075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1FCAF93A-DB97-1ED8-E1AE-8A834D5B257D}"/>
              </a:ext>
            </a:extLst>
          </p:cNvPr>
          <p:cNvCxnSpPr>
            <a:cxnSpLocks/>
            <a:endCxn id="31" idx="0"/>
          </p:cNvCxnSpPr>
          <p:nvPr/>
        </p:nvCxnSpPr>
        <p:spPr>
          <a:xfrm>
            <a:off x="4090153" y="3498490"/>
            <a:ext cx="562909" cy="2210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Rectangle: Rounded Corners 33">
            <a:extLst>
              <a:ext uri="{FF2B5EF4-FFF2-40B4-BE49-F238E27FC236}">
                <a16:creationId xmlns:a16="http://schemas.microsoft.com/office/drawing/2014/main" id="{4B46815A-5752-4AD0-5D8C-864C5505062F}"/>
              </a:ext>
            </a:extLst>
          </p:cNvPr>
          <p:cNvSpPr/>
          <p:nvPr/>
        </p:nvSpPr>
        <p:spPr>
          <a:xfrm>
            <a:off x="3287849" y="4102651"/>
            <a:ext cx="286217" cy="250134"/>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i-IN" sz="800"/>
          </a:p>
        </p:txBody>
      </p:sp>
      <p:sp>
        <p:nvSpPr>
          <p:cNvPr id="35" name="Rectangle: Rounded Corners 34">
            <a:extLst>
              <a:ext uri="{FF2B5EF4-FFF2-40B4-BE49-F238E27FC236}">
                <a16:creationId xmlns:a16="http://schemas.microsoft.com/office/drawing/2014/main" id="{4ED3AE77-5F57-F7FC-F4CE-66EAB35C121B}"/>
              </a:ext>
            </a:extLst>
          </p:cNvPr>
          <p:cNvSpPr/>
          <p:nvPr/>
        </p:nvSpPr>
        <p:spPr>
          <a:xfrm>
            <a:off x="3739624" y="4101458"/>
            <a:ext cx="286217" cy="250134"/>
          </a:xfrm>
          <a:prstGeom prst="round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i-IN" sz="800">
              <a:solidFill>
                <a:schemeClr val="tx1"/>
              </a:solidFill>
            </a:endParaRPr>
          </a:p>
        </p:txBody>
      </p:sp>
      <p:cxnSp>
        <p:nvCxnSpPr>
          <p:cNvPr id="36" name="Straight Arrow Connector 35">
            <a:extLst>
              <a:ext uri="{FF2B5EF4-FFF2-40B4-BE49-F238E27FC236}">
                <a16:creationId xmlns:a16="http://schemas.microsoft.com/office/drawing/2014/main" id="{CBFEC91A-FB2C-E5AF-9E10-087B2A74D171}"/>
              </a:ext>
            </a:extLst>
          </p:cNvPr>
          <p:cNvCxnSpPr>
            <a:cxnSpLocks/>
            <a:stCxn id="30" idx="2"/>
            <a:endCxn id="34" idx="0"/>
          </p:cNvCxnSpPr>
          <p:nvPr/>
        </p:nvCxnSpPr>
        <p:spPr>
          <a:xfrm flipH="1">
            <a:off x="3430958" y="3956212"/>
            <a:ext cx="215454" cy="1464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290FB53F-7BE8-7598-BB26-04CCD49A7621}"/>
              </a:ext>
            </a:extLst>
          </p:cNvPr>
          <p:cNvCxnSpPr>
            <a:cxnSpLocks/>
            <a:stCxn id="30" idx="2"/>
            <a:endCxn id="35" idx="0"/>
          </p:cNvCxnSpPr>
          <p:nvPr/>
        </p:nvCxnSpPr>
        <p:spPr>
          <a:xfrm>
            <a:off x="3646412" y="3956212"/>
            <a:ext cx="236321" cy="1452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Rectangle: Rounded Corners 37">
            <a:extLst>
              <a:ext uri="{FF2B5EF4-FFF2-40B4-BE49-F238E27FC236}">
                <a16:creationId xmlns:a16="http://schemas.microsoft.com/office/drawing/2014/main" id="{02482677-13B9-8077-3474-8A0E586EC790}"/>
              </a:ext>
            </a:extLst>
          </p:cNvPr>
          <p:cNvSpPr/>
          <p:nvPr/>
        </p:nvSpPr>
        <p:spPr>
          <a:xfrm>
            <a:off x="5042743" y="4703388"/>
            <a:ext cx="286217" cy="250134"/>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i-IN" sz="800"/>
          </a:p>
        </p:txBody>
      </p:sp>
      <p:sp>
        <p:nvSpPr>
          <p:cNvPr id="39" name="Rectangle: Rounded Corners 38">
            <a:extLst>
              <a:ext uri="{FF2B5EF4-FFF2-40B4-BE49-F238E27FC236}">
                <a16:creationId xmlns:a16="http://schemas.microsoft.com/office/drawing/2014/main" id="{AE80AE0D-E8EE-D501-3706-80ACA6A758B8}"/>
              </a:ext>
            </a:extLst>
          </p:cNvPr>
          <p:cNvSpPr/>
          <p:nvPr/>
        </p:nvSpPr>
        <p:spPr>
          <a:xfrm>
            <a:off x="5494518" y="4702195"/>
            <a:ext cx="286217" cy="250134"/>
          </a:xfrm>
          <a:prstGeom prst="roundRect">
            <a:avLst/>
          </a:prstGeom>
          <a:solidFill>
            <a:srgbClr val="FEB4F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i-IN" sz="800">
              <a:solidFill>
                <a:schemeClr val="tx1"/>
              </a:solidFill>
            </a:endParaRPr>
          </a:p>
        </p:txBody>
      </p:sp>
      <p:cxnSp>
        <p:nvCxnSpPr>
          <p:cNvPr id="40" name="Straight Arrow Connector 39">
            <a:extLst>
              <a:ext uri="{FF2B5EF4-FFF2-40B4-BE49-F238E27FC236}">
                <a16:creationId xmlns:a16="http://schemas.microsoft.com/office/drawing/2014/main" id="{733F6957-0048-5637-3200-5F7BDB850212}"/>
              </a:ext>
            </a:extLst>
          </p:cNvPr>
          <p:cNvCxnSpPr>
            <a:cxnSpLocks/>
            <a:endCxn id="38" idx="0"/>
          </p:cNvCxnSpPr>
          <p:nvPr/>
        </p:nvCxnSpPr>
        <p:spPr>
          <a:xfrm flipH="1">
            <a:off x="5185852" y="4556949"/>
            <a:ext cx="215454" cy="1464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D7C7933D-099E-7582-7499-AC81F5F4BBFC}"/>
              </a:ext>
            </a:extLst>
          </p:cNvPr>
          <p:cNvCxnSpPr>
            <a:cxnSpLocks/>
            <a:endCxn id="39" idx="0"/>
          </p:cNvCxnSpPr>
          <p:nvPr/>
        </p:nvCxnSpPr>
        <p:spPr>
          <a:xfrm>
            <a:off x="5401306" y="4556949"/>
            <a:ext cx="236321" cy="1452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Rectangle: Rounded Corners 41">
            <a:extLst>
              <a:ext uri="{FF2B5EF4-FFF2-40B4-BE49-F238E27FC236}">
                <a16:creationId xmlns:a16="http://schemas.microsoft.com/office/drawing/2014/main" id="{EAFECC68-906D-015C-C82F-EC2FC1F6C77F}"/>
              </a:ext>
            </a:extLst>
          </p:cNvPr>
          <p:cNvSpPr/>
          <p:nvPr/>
        </p:nvSpPr>
        <p:spPr>
          <a:xfrm>
            <a:off x="6047080" y="4716236"/>
            <a:ext cx="286217" cy="250134"/>
          </a:xfrm>
          <a:prstGeom prst="round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i-IN" sz="800">
              <a:solidFill>
                <a:schemeClr val="tx1"/>
              </a:solidFill>
            </a:endParaRPr>
          </a:p>
        </p:txBody>
      </p:sp>
      <p:sp>
        <p:nvSpPr>
          <p:cNvPr id="43" name="Rectangle: Rounded Corners 42">
            <a:extLst>
              <a:ext uri="{FF2B5EF4-FFF2-40B4-BE49-F238E27FC236}">
                <a16:creationId xmlns:a16="http://schemas.microsoft.com/office/drawing/2014/main" id="{ACDB7BA3-CD1B-FCB2-A79A-39CD3EAD341B}"/>
              </a:ext>
            </a:extLst>
          </p:cNvPr>
          <p:cNvSpPr/>
          <p:nvPr/>
        </p:nvSpPr>
        <p:spPr>
          <a:xfrm>
            <a:off x="6498855" y="4715043"/>
            <a:ext cx="286217" cy="250134"/>
          </a:xfrm>
          <a:prstGeom prst="roundRect">
            <a:avLst/>
          </a:prstGeom>
          <a:solidFill>
            <a:srgbClr val="FEB4F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i-IN" sz="800">
              <a:solidFill>
                <a:schemeClr val="tx1"/>
              </a:solidFill>
            </a:endParaRPr>
          </a:p>
        </p:txBody>
      </p:sp>
      <p:cxnSp>
        <p:nvCxnSpPr>
          <p:cNvPr id="44" name="Straight Arrow Connector 43">
            <a:extLst>
              <a:ext uri="{FF2B5EF4-FFF2-40B4-BE49-F238E27FC236}">
                <a16:creationId xmlns:a16="http://schemas.microsoft.com/office/drawing/2014/main" id="{307E5062-15EE-7616-6A1C-567EE89C455B}"/>
              </a:ext>
            </a:extLst>
          </p:cNvPr>
          <p:cNvCxnSpPr>
            <a:cxnSpLocks/>
            <a:endCxn id="42" idx="0"/>
          </p:cNvCxnSpPr>
          <p:nvPr/>
        </p:nvCxnSpPr>
        <p:spPr>
          <a:xfrm flipH="1">
            <a:off x="6190189" y="4569797"/>
            <a:ext cx="215454" cy="1464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F9FCA3EE-B1B5-2BC6-CD5F-603D65441807}"/>
              </a:ext>
            </a:extLst>
          </p:cNvPr>
          <p:cNvCxnSpPr>
            <a:cxnSpLocks/>
            <a:endCxn id="43" idx="0"/>
          </p:cNvCxnSpPr>
          <p:nvPr/>
        </p:nvCxnSpPr>
        <p:spPr>
          <a:xfrm>
            <a:off x="6405643" y="4569797"/>
            <a:ext cx="236321" cy="1452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Rectangle: Rounded Corners 45">
            <a:extLst>
              <a:ext uri="{FF2B5EF4-FFF2-40B4-BE49-F238E27FC236}">
                <a16:creationId xmlns:a16="http://schemas.microsoft.com/office/drawing/2014/main" id="{09C358CE-9496-A5FB-BEE9-4D5DAD197199}"/>
              </a:ext>
            </a:extLst>
          </p:cNvPr>
          <p:cNvSpPr/>
          <p:nvPr/>
        </p:nvSpPr>
        <p:spPr>
          <a:xfrm>
            <a:off x="4956942" y="5103615"/>
            <a:ext cx="164783" cy="144009"/>
          </a:xfrm>
          <a:prstGeom prst="round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i-IN" sz="800">
              <a:solidFill>
                <a:schemeClr val="tx1"/>
              </a:solidFill>
            </a:endParaRPr>
          </a:p>
        </p:txBody>
      </p:sp>
      <p:sp>
        <p:nvSpPr>
          <p:cNvPr id="47" name="Rectangle: Rounded Corners 46">
            <a:extLst>
              <a:ext uri="{FF2B5EF4-FFF2-40B4-BE49-F238E27FC236}">
                <a16:creationId xmlns:a16="http://schemas.microsoft.com/office/drawing/2014/main" id="{BFBFC6D7-043C-3F90-56D5-68570C1F5170}"/>
              </a:ext>
            </a:extLst>
          </p:cNvPr>
          <p:cNvSpPr/>
          <p:nvPr/>
        </p:nvSpPr>
        <p:spPr>
          <a:xfrm>
            <a:off x="5265608" y="5105761"/>
            <a:ext cx="164783" cy="144009"/>
          </a:xfrm>
          <a:prstGeom prst="round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i-IN" sz="800">
              <a:solidFill>
                <a:schemeClr val="tx1"/>
              </a:solidFill>
            </a:endParaRPr>
          </a:p>
        </p:txBody>
      </p:sp>
      <p:cxnSp>
        <p:nvCxnSpPr>
          <p:cNvPr id="48" name="Straight Arrow Connector 47">
            <a:extLst>
              <a:ext uri="{FF2B5EF4-FFF2-40B4-BE49-F238E27FC236}">
                <a16:creationId xmlns:a16="http://schemas.microsoft.com/office/drawing/2014/main" id="{C4D4E48A-5E26-B1B7-5BE9-2EF534806F58}"/>
              </a:ext>
            </a:extLst>
          </p:cNvPr>
          <p:cNvCxnSpPr>
            <a:cxnSpLocks/>
            <a:stCxn id="38" idx="2"/>
            <a:endCxn id="46" idx="0"/>
          </p:cNvCxnSpPr>
          <p:nvPr/>
        </p:nvCxnSpPr>
        <p:spPr>
          <a:xfrm flipH="1">
            <a:off x="5039334" y="4953522"/>
            <a:ext cx="146518" cy="1500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252EB2F0-E65B-D0C6-5436-9435D4D0D780}"/>
              </a:ext>
            </a:extLst>
          </p:cNvPr>
          <p:cNvCxnSpPr>
            <a:cxnSpLocks/>
            <a:stCxn id="38" idx="2"/>
            <a:endCxn id="47" idx="0"/>
          </p:cNvCxnSpPr>
          <p:nvPr/>
        </p:nvCxnSpPr>
        <p:spPr>
          <a:xfrm>
            <a:off x="5185852" y="4953522"/>
            <a:ext cx="162148" cy="1522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50" name="Picture 49">
            <a:extLst>
              <a:ext uri="{FF2B5EF4-FFF2-40B4-BE49-F238E27FC236}">
                <a16:creationId xmlns:a16="http://schemas.microsoft.com/office/drawing/2014/main" id="{43136B21-1DD6-0ECB-AC7C-E8400B372312}"/>
              </a:ext>
            </a:extLst>
          </p:cNvPr>
          <p:cNvPicPr>
            <a:picLocks noChangeAspect="1"/>
          </p:cNvPicPr>
          <p:nvPr/>
        </p:nvPicPr>
        <p:blipFill>
          <a:blip r:embed="rId2"/>
          <a:stretch>
            <a:fillRect/>
          </a:stretch>
        </p:blipFill>
        <p:spPr>
          <a:xfrm>
            <a:off x="8072684" y="2570666"/>
            <a:ext cx="3555377" cy="1986283"/>
          </a:xfrm>
          <a:prstGeom prst="rect">
            <a:avLst/>
          </a:prstGeom>
        </p:spPr>
      </p:pic>
      <p:sp>
        <p:nvSpPr>
          <p:cNvPr id="52" name="TextBox 51">
            <a:extLst>
              <a:ext uri="{FF2B5EF4-FFF2-40B4-BE49-F238E27FC236}">
                <a16:creationId xmlns:a16="http://schemas.microsoft.com/office/drawing/2014/main" id="{AFFE15FA-64D1-8509-CBA8-784EC4EA9AC3}"/>
              </a:ext>
            </a:extLst>
          </p:cNvPr>
          <p:cNvSpPr txBox="1"/>
          <p:nvPr/>
        </p:nvSpPr>
        <p:spPr>
          <a:xfrm>
            <a:off x="562352" y="5824921"/>
            <a:ext cx="8466433" cy="646331"/>
          </a:xfrm>
          <a:prstGeom prst="rect">
            <a:avLst/>
          </a:prstGeom>
          <a:noFill/>
        </p:spPr>
        <p:txBody>
          <a:bodyPr wrap="square">
            <a:spAutoFit/>
          </a:bodyPr>
          <a:lstStyle/>
          <a:p>
            <a:r>
              <a:rPr lang="en-GB" sz="1200" b="0" i="0" u="none" strike="noStrike">
                <a:solidFill>
                  <a:schemeClr val="tx1">
                    <a:lumMod val="85000"/>
                    <a:lumOff val="15000"/>
                  </a:schemeClr>
                </a:solidFill>
                <a:effectLst/>
              </a:rPr>
              <a:t>[8]</a:t>
            </a:r>
            <a:r>
              <a:rPr lang="en-US" sz="1200" b="0" i="0" u="none" strike="noStrike">
                <a:solidFill>
                  <a:schemeClr val="tx1">
                    <a:lumMod val="85000"/>
                    <a:lumOff val="15000"/>
                  </a:schemeClr>
                </a:solidFill>
                <a:effectLst/>
              </a:rPr>
              <a:t> B.  Chen et al. “Studying the use of Java logging utilities in the wild”. In Proceedings of the ACM/IEEE 42nd International Conference on Software Engineering (ICSE ‘20)</a:t>
            </a:r>
            <a:endParaRPr lang="en-GB" sz="1200" b="0" i="0" u="none" strike="noStrike">
              <a:solidFill>
                <a:schemeClr val="tx1">
                  <a:lumMod val="85000"/>
                  <a:lumOff val="15000"/>
                </a:schemeClr>
              </a:solidFill>
              <a:effectLst/>
            </a:endParaRPr>
          </a:p>
          <a:p>
            <a:r>
              <a:rPr lang="en-GB" sz="1200" b="0" i="0" u="none" strike="noStrike">
                <a:solidFill>
                  <a:schemeClr val="tx1">
                    <a:lumMod val="85000"/>
                    <a:lumOff val="15000"/>
                  </a:schemeClr>
                </a:solidFill>
                <a:effectLst/>
              </a:rPr>
              <a:t>[9] </a:t>
            </a:r>
            <a:r>
              <a:rPr lang="en-IN" sz="1200">
                <a:solidFill>
                  <a:schemeClr val="tx1">
                    <a:lumMod val="85000"/>
                    <a:lumOff val="15000"/>
                  </a:schemeClr>
                </a:solidFill>
              </a:rPr>
              <a:t>C. Soto-Valero et al</a:t>
            </a:r>
            <a:r>
              <a:rPr lang="en-GB" sz="1200">
                <a:solidFill>
                  <a:schemeClr val="tx1">
                    <a:lumMod val="85000"/>
                    <a:lumOff val="15000"/>
                  </a:schemeClr>
                </a:solidFill>
              </a:rPr>
              <a:t>. </a:t>
            </a:r>
            <a:r>
              <a:rPr lang="en-US" sz="1200">
                <a:solidFill>
                  <a:schemeClr val="tx1">
                    <a:lumMod val="85000"/>
                    <a:lumOff val="15000"/>
                  </a:schemeClr>
                </a:solidFill>
              </a:rPr>
              <a:t>“The Multibillion Dollar Software Supply Chain of Ethereum”, Computer, 2022</a:t>
            </a:r>
            <a:endParaRPr lang="en-GB" sz="1200" b="1" i="0" u="none" strike="noStrike">
              <a:solidFill>
                <a:schemeClr val="tx1">
                  <a:lumMod val="85000"/>
                  <a:lumOff val="15000"/>
                </a:schemeClr>
              </a:solidFill>
              <a:effectLst/>
            </a:endParaRPr>
          </a:p>
        </p:txBody>
      </p:sp>
      <p:sp>
        <p:nvSpPr>
          <p:cNvPr id="53" name="TextBox 52">
            <a:extLst>
              <a:ext uri="{FF2B5EF4-FFF2-40B4-BE49-F238E27FC236}">
                <a16:creationId xmlns:a16="http://schemas.microsoft.com/office/drawing/2014/main" id="{F426CB5C-CCD7-EBAB-9B45-2B1FD75E5A3F}"/>
              </a:ext>
            </a:extLst>
          </p:cNvPr>
          <p:cNvSpPr txBox="1"/>
          <p:nvPr/>
        </p:nvSpPr>
        <p:spPr>
          <a:xfrm>
            <a:off x="7980850" y="4124380"/>
            <a:ext cx="501226" cy="369332"/>
          </a:xfrm>
          <a:prstGeom prst="rect">
            <a:avLst/>
          </a:prstGeom>
          <a:noFill/>
        </p:spPr>
        <p:txBody>
          <a:bodyPr wrap="square" rtlCol="0" anchor="ctr">
            <a:spAutoFit/>
          </a:bodyPr>
          <a:lstStyle/>
          <a:p>
            <a:pPr algn="ctr"/>
            <a:r>
              <a:rPr lang="en-IN"/>
              <a:t>[9]</a:t>
            </a:r>
            <a:endParaRPr lang="hi-IN"/>
          </a:p>
        </p:txBody>
      </p:sp>
      <p:sp>
        <p:nvSpPr>
          <p:cNvPr id="7" name="TextBox 6">
            <a:extLst>
              <a:ext uri="{FF2B5EF4-FFF2-40B4-BE49-F238E27FC236}">
                <a16:creationId xmlns:a16="http://schemas.microsoft.com/office/drawing/2014/main" id="{2A76A84C-C4D6-0056-DB1D-A92957797E83}"/>
              </a:ext>
            </a:extLst>
          </p:cNvPr>
          <p:cNvSpPr txBox="1"/>
          <p:nvPr/>
        </p:nvSpPr>
        <p:spPr>
          <a:xfrm>
            <a:off x="5933723" y="5019303"/>
            <a:ext cx="3434232" cy="646331"/>
          </a:xfrm>
          <a:prstGeom prst="rect">
            <a:avLst/>
          </a:prstGeom>
          <a:noFill/>
        </p:spPr>
        <p:txBody>
          <a:bodyPr wrap="square" rtlCol="0">
            <a:spAutoFit/>
          </a:bodyPr>
          <a:lstStyle/>
          <a:p>
            <a:r>
              <a:rPr lang="en-IN"/>
              <a:t>Log4J is one of the most popular logging libraries. [8]</a:t>
            </a:r>
            <a:endParaRPr lang="hi-IN"/>
          </a:p>
        </p:txBody>
      </p:sp>
    </p:spTree>
    <p:extLst>
      <p:ext uri="{BB962C8B-B14F-4D97-AF65-F5344CB8AC3E}">
        <p14:creationId xmlns:p14="http://schemas.microsoft.com/office/powerpoint/2010/main" val="127314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p:bldP spid="17" grpId="0" animBg="1"/>
      <p:bldP spid="18" grpId="0" animBg="1"/>
      <p:bldP spid="19" grpId="0" animBg="1"/>
      <p:bldP spid="22" grpId="0" animBg="1"/>
      <p:bldP spid="23" grpId="0" animBg="1"/>
      <p:bldP spid="26" grpId="0" animBg="1"/>
      <p:bldP spid="27" grpId="0" animBg="1"/>
      <p:bldP spid="30" grpId="0" animBg="1"/>
      <p:bldP spid="31" grpId="0" animBg="1"/>
      <p:bldP spid="34" grpId="0" animBg="1"/>
      <p:bldP spid="35" grpId="0" animBg="1"/>
      <p:bldP spid="38" grpId="0" animBg="1"/>
      <p:bldP spid="39" grpId="0" animBg="1"/>
      <p:bldP spid="42" grpId="0" animBg="1"/>
      <p:bldP spid="43" grpId="0" animBg="1"/>
      <p:bldP spid="46" grpId="0" animBg="1"/>
      <p:bldP spid="47" grpId="0" animBg="1"/>
      <p:bldP spid="53"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2759D5D3-5B2D-CEBC-211F-5B9523504101}"/>
              </a:ext>
            </a:extLst>
          </p:cNvPr>
          <p:cNvSpPr>
            <a:spLocks noGrp="1"/>
          </p:cNvSpPr>
          <p:nvPr>
            <p:ph type="title"/>
          </p:nvPr>
        </p:nvSpPr>
        <p:spPr>
          <a:xfrm>
            <a:off x="715260" y="1483378"/>
            <a:ext cx="10462881" cy="2852737"/>
          </a:xfrm>
        </p:spPr>
        <p:txBody>
          <a:bodyPr/>
          <a:lstStyle/>
          <a:p>
            <a:r>
              <a:rPr lang="sv-SE">
                <a:ea typeface="+mj-lt"/>
                <a:cs typeface="+mj-lt"/>
              </a:rPr>
              <a:t>Problem</a:t>
            </a:r>
            <a:r>
              <a:rPr lang="en-IN">
                <a:ea typeface="+mj-lt"/>
                <a:cs typeface="+mj-lt"/>
              </a:rPr>
              <a:t>: Java </a:t>
            </a:r>
            <a:r>
              <a:rPr lang="sv-SE" err="1">
                <a:ea typeface="+mj-lt"/>
                <a:cs typeface="+mj-lt"/>
              </a:rPr>
              <a:t>can</a:t>
            </a:r>
            <a:r>
              <a:rPr lang="sv-SE">
                <a:ea typeface="+mj-lt"/>
                <a:cs typeface="+mj-lt"/>
              </a:rPr>
              <a:t> trigger </a:t>
            </a:r>
            <a:r>
              <a:rPr lang="sv-SE" u="sng" err="1">
                <a:ea typeface="+mj-lt"/>
                <a:cs typeface="+mj-lt"/>
              </a:rPr>
              <a:t>download</a:t>
            </a:r>
            <a:r>
              <a:rPr lang="sv-SE">
                <a:ea typeface="+mj-lt"/>
                <a:cs typeface="+mj-lt"/>
              </a:rPr>
              <a:t> or </a:t>
            </a:r>
            <a:r>
              <a:rPr lang="sv-SE" u="sng">
                <a:ea typeface="+mj-lt"/>
                <a:cs typeface="+mj-lt"/>
              </a:rPr>
              <a:t>generation</a:t>
            </a:r>
            <a:r>
              <a:rPr lang="sv-SE">
                <a:ea typeface="+mj-lt"/>
                <a:cs typeface="+mj-lt"/>
              </a:rPr>
              <a:t> </a:t>
            </a:r>
            <a:r>
              <a:rPr lang="sv-SE" err="1">
                <a:ea typeface="+mj-lt"/>
                <a:cs typeface="+mj-lt"/>
              </a:rPr>
              <a:t>of</a:t>
            </a:r>
            <a:r>
              <a:rPr lang="sv-SE">
                <a:ea typeface="+mj-lt"/>
                <a:cs typeface="+mj-lt"/>
              </a:rPr>
              <a:t> </a:t>
            </a:r>
            <a:r>
              <a:rPr lang="sv-SE" err="1">
                <a:ea typeface="+mj-lt"/>
                <a:cs typeface="+mj-lt"/>
              </a:rPr>
              <a:t>unknown</a:t>
            </a:r>
            <a:r>
              <a:rPr lang="sv-SE">
                <a:ea typeface="+mj-lt"/>
                <a:cs typeface="+mj-lt"/>
              </a:rPr>
              <a:t> </a:t>
            </a:r>
            <a:r>
              <a:rPr lang="sv-SE" err="1">
                <a:ea typeface="+mj-lt"/>
                <a:cs typeface="+mj-lt"/>
              </a:rPr>
              <a:t>code</a:t>
            </a:r>
            <a:r>
              <a:rPr lang="sv-SE">
                <a:ea typeface="+mj-lt"/>
                <a:cs typeface="+mj-lt"/>
              </a:rPr>
              <a:t>.</a:t>
            </a:r>
          </a:p>
        </p:txBody>
      </p:sp>
      <p:sp>
        <p:nvSpPr>
          <p:cNvPr id="5" name="Date Placeholder 4">
            <a:extLst>
              <a:ext uri="{FF2B5EF4-FFF2-40B4-BE49-F238E27FC236}">
                <a16:creationId xmlns:a16="http://schemas.microsoft.com/office/drawing/2014/main" id="{D55CC210-108A-891C-79F2-820F09F832BD}"/>
              </a:ext>
            </a:extLst>
          </p:cNvPr>
          <p:cNvSpPr>
            <a:spLocks noGrp="1"/>
          </p:cNvSpPr>
          <p:nvPr>
            <p:ph type="dt" sz="half" idx="10"/>
          </p:nvPr>
        </p:nvSpPr>
        <p:spPr/>
        <p:txBody>
          <a:bodyPr/>
          <a:lstStyle/>
          <a:p>
            <a:r>
              <a:rPr lang="hi-IN"/>
              <a:t>06-09-2024</a:t>
            </a:r>
            <a:endParaRPr lang="sv-SE"/>
          </a:p>
        </p:txBody>
      </p:sp>
      <p:sp>
        <p:nvSpPr>
          <p:cNvPr id="7" name="Footer Placeholder 6">
            <a:extLst>
              <a:ext uri="{FF2B5EF4-FFF2-40B4-BE49-F238E27FC236}">
                <a16:creationId xmlns:a16="http://schemas.microsoft.com/office/drawing/2014/main" id="{FB5F5E88-FC1D-1FF1-95E9-BBF88D26C14D}"/>
              </a:ext>
            </a:extLst>
          </p:cNvPr>
          <p:cNvSpPr>
            <a:spLocks noGrp="1"/>
          </p:cNvSpPr>
          <p:nvPr>
            <p:ph type="ftr" sz="quarter" idx="11"/>
          </p:nvPr>
        </p:nvSpPr>
        <p:spPr/>
        <p:txBody>
          <a:bodyPr/>
          <a:lstStyle/>
          <a:p>
            <a:r>
              <a:rPr lang="sv-SE"/>
              <a:t>Aman Sharma | amansha@kth.se</a:t>
            </a:r>
          </a:p>
        </p:txBody>
      </p:sp>
      <p:sp>
        <p:nvSpPr>
          <p:cNvPr id="10" name="Slide Number Placeholder 9">
            <a:extLst>
              <a:ext uri="{FF2B5EF4-FFF2-40B4-BE49-F238E27FC236}">
                <a16:creationId xmlns:a16="http://schemas.microsoft.com/office/drawing/2014/main" id="{07034225-BC11-C2A7-5D83-CA08FD1E506A}"/>
              </a:ext>
            </a:extLst>
          </p:cNvPr>
          <p:cNvSpPr>
            <a:spLocks noGrp="1"/>
          </p:cNvSpPr>
          <p:nvPr>
            <p:ph type="sldNum" sz="quarter" idx="12"/>
          </p:nvPr>
        </p:nvSpPr>
        <p:spPr/>
        <p:txBody>
          <a:bodyPr/>
          <a:lstStyle/>
          <a:p>
            <a:fld id="{B716C8F4-20CD-364A-8A8E-DE130115B178}" type="slidenum">
              <a:rPr lang="sv-SE" smtClean="0"/>
              <a:pPr/>
              <a:t>13</a:t>
            </a:fld>
            <a:endParaRPr lang="sv-SE"/>
          </a:p>
        </p:txBody>
      </p:sp>
    </p:spTree>
    <p:extLst>
      <p:ext uri="{BB962C8B-B14F-4D97-AF65-F5344CB8AC3E}">
        <p14:creationId xmlns:p14="http://schemas.microsoft.com/office/powerpoint/2010/main" val="3700551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B1818-70B5-8D3F-634D-AC459F4F11EF}"/>
              </a:ext>
            </a:extLst>
          </p:cNvPr>
          <p:cNvSpPr>
            <a:spLocks noGrp="1"/>
          </p:cNvSpPr>
          <p:nvPr>
            <p:ph type="title"/>
          </p:nvPr>
        </p:nvSpPr>
        <p:spPr/>
        <p:txBody>
          <a:bodyPr/>
          <a:lstStyle/>
          <a:p>
            <a:r>
              <a:rPr lang="sv-SE"/>
              <a:t>Related Work</a:t>
            </a:r>
            <a:r>
              <a:rPr lang="en-IN"/>
              <a:t>: Permission Managers</a:t>
            </a:r>
            <a:endParaRPr lang="hi-IN"/>
          </a:p>
        </p:txBody>
      </p:sp>
      <p:sp>
        <p:nvSpPr>
          <p:cNvPr id="3" name="Content Placeholder 2">
            <a:extLst>
              <a:ext uri="{FF2B5EF4-FFF2-40B4-BE49-F238E27FC236}">
                <a16:creationId xmlns:a16="http://schemas.microsoft.com/office/drawing/2014/main" id="{1A2949D0-84D6-C850-E68C-611224519835}"/>
              </a:ext>
            </a:extLst>
          </p:cNvPr>
          <p:cNvSpPr>
            <a:spLocks noGrp="1"/>
          </p:cNvSpPr>
          <p:nvPr>
            <p:ph idx="1"/>
          </p:nvPr>
        </p:nvSpPr>
        <p:spPr/>
        <p:txBody>
          <a:bodyPr vert="horz" lIns="91440" tIns="45720" rIns="91440" bIns="45720" rtlCol="0" anchor="t">
            <a:noAutofit/>
          </a:bodyPr>
          <a:lstStyle/>
          <a:p>
            <a:pPr marL="0" indent="0">
              <a:buNone/>
            </a:pPr>
            <a:r>
              <a:rPr lang="en-IN" sz="1800" u="sng"/>
              <a:t>Overview: Define a</a:t>
            </a:r>
            <a:r>
              <a:rPr lang="en-IN" sz="1800" u="sng">
                <a:ea typeface="+mn-lt"/>
                <a:cs typeface="+mn-lt"/>
              </a:rPr>
              <a:t>ccess permissions for the application at varying granularities.</a:t>
            </a:r>
          </a:p>
          <a:p>
            <a:pPr marL="0" indent="0">
              <a:buNone/>
            </a:pPr>
            <a:endParaRPr lang="en-IN" sz="1800" u="sng">
              <a:ea typeface="+mn-lt"/>
              <a:cs typeface="+mn-lt"/>
            </a:endParaRPr>
          </a:p>
          <a:p>
            <a:pPr marL="0" indent="0">
              <a:buNone/>
            </a:pPr>
            <a:r>
              <a:rPr lang="en-IN" sz="1800"/>
              <a:t>[10] </a:t>
            </a:r>
            <a:r>
              <a:rPr lang="en-US" sz="1800"/>
              <a:t>P. C. </a:t>
            </a:r>
            <a:r>
              <a:rPr lang="en-US" sz="1800" err="1"/>
              <a:t>Amusuo</a:t>
            </a:r>
            <a:r>
              <a:rPr lang="en-US" sz="1800"/>
              <a:t> et al. “Preventing Supply Chain Vulnerabilities in Java with a Fine-Grained Permission Manager”, </a:t>
            </a:r>
            <a:r>
              <a:rPr lang="en-US" sz="1800" err="1"/>
              <a:t>arXiv</a:t>
            </a:r>
            <a:r>
              <a:rPr lang="en-US" sz="1800"/>
              <a:t>, 2023</a:t>
            </a:r>
          </a:p>
          <a:p>
            <a:pPr lvl="1"/>
            <a:r>
              <a:rPr lang="en-US"/>
              <a:t>Map network, filesystem, and process permissions to dependency.</a:t>
            </a:r>
          </a:p>
          <a:p>
            <a:pPr marL="0" indent="0">
              <a:buNone/>
            </a:pPr>
            <a:r>
              <a:rPr lang="en-US" sz="1800"/>
              <a:t>[11] N.</a:t>
            </a:r>
            <a:r>
              <a:rPr lang="en-IN" sz="1800"/>
              <a:t> </a:t>
            </a:r>
            <a:r>
              <a:rPr lang="en-IN" sz="1800" err="1"/>
              <a:t>Vasilakis</a:t>
            </a:r>
            <a:r>
              <a:rPr lang="en-IN" sz="1800"/>
              <a:t> et al. “Preventing Dynamic Library Compromise on Node.js via RWX-Based Privilege Reduction”, </a:t>
            </a:r>
            <a:r>
              <a:rPr lang="en-US" sz="1800"/>
              <a:t>In Proceedings of the 2021 ACM SIGSAC Conference on Computer and Communications Security, 2021</a:t>
            </a:r>
            <a:endParaRPr lang="en-IN" sz="1800"/>
          </a:p>
          <a:p>
            <a:pPr lvl="1"/>
            <a:r>
              <a:rPr lang="en-IN"/>
              <a:t>Map read, write, execute permissions to each field and method.</a:t>
            </a:r>
            <a:endParaRPr lang="en-US"/>
          </a:p>
          <a:p>
            <a:pPr marL="0" indent="0">
              <a:buNone/>
            </a:pPr>
            <a:r>
              <a:rPr lang="en-US" sz="1800"/>
              <a:t>[12] </a:t>
            </a:r>
            <a:r>
              <a:rPr lang="en-IN" sz="1800"/>
              <a:t>Y. Xu et al. “SWAT4J: Generating System Call Allowlist for Java Container Attack Surface Reduction”, </a:t>
            </a:r>
            <a:r>
              <a:rPr lang="en-US" sz="1800"/>
              <a:t>IEEE International Conference on Software Analysis, Evolution and Reengineering, 2024</a:t>
            </a:r>
            <a:endParaRPr lang="en-IN" sz="1800"/>
          </a:p>
          <a:p>
            <a:pPr lvl="1"/>
            <a:r>
              <a:rPr lang="en-IN"/>
              <a:t>Restrict invocation of system calls at runtime for different containers.</a:t>
            </a:r>
          </a:p>
          <a:p>
            <a:pPr lvl="1"/>
            <a:endParaRPr lang="en-IN"/>
          </a:p>
          <a:p>
            <a:pPr marL="0" indent="0">
              <a:buNone/>
            </a:pPr>
            <a:r>
              <a:rPr lang="en-IN" sz="1800">
                <a:highlight>
                  <a:srgbClr val="FFFF00"/>
                </a:highlight>
              </a:rPr>
              <a:t>Shortcomings: 1) Setting permissions are susceptible to privilege escalation. 2) Requires modification to runtime, </a:t>
            </a:r>
            <a:r>
              <a:rPr lang="en-IN" sz="1800" err="1">
                <a:highlight>
                  <a:srgbClr val="FFFF00"/>
                </a:highlight>
              </a:rPr>
              <a:t>eg</a:t>
            </a:r>
            <a:r>
              <a:rPr lang="en-IN" sz="1800">
                <a:highlight>
                  <a:srgbClr val="FFFF00"/>
                </a:highlight>
              </a:rPr>
              <a:t>, JVM, node.js.</a:t>
            </a:r>
          </a:p>
        </p:txBody>
      </p:sp>
      <p:sp>
        <p:nvSpPr>
          <p:cNvPr id="4" name="Date Placeholder 3">
            <a:extLst>
              <a:ext uri="{FF2B5EF4-FFF2-40B4-BE49-F238E27FC236}">
                <a16:creationId xmlns:a16="http://schemas.microsoft.com/office/drawing/2014/main" id="{62EA46A5-09BB-252B-DD58-889924AC4BA9}"/>
              </a:ext>
            </a:extLst>
          </p:cNvPr>
          <p:cNvSpPr>
            <a:spLocks noGrp="1"/>
          </p:cNvSpPr>
          <p:nvPr>
            <p:ph type="dt" sz="half" idx="10"/>
          </p:nvPr>
        </p:nvSpPr>
        <p:spPr/>
        <p:txBody>
          <a:bodyPr/>
          <a:lstStyle/>
          <a:p>
            <a:r>
              <a:rPr lang="hi-IN"/>
              <a:t>06-09-2024</a:t>
            </a:r>
            <a:endParaRPr lang="sv-SE"/>
          </a:p>
        </p:txBody>
      </p:sp>
      <p:sp>
        <p:nvSpPr>
          <p:cNvPr id="5" name="Footer Placeholder 4">
            <a:extLst>
              <a:ext uri="{FF2B5EF4-FFF2-40B4-BE49-F238E27FC236}">
                <a16:creationId xmlns:a16="http://schemas.microsoft.com/office/drawing/2014/main" id="{D0D259CF-DA58-C411-98CA-9FC33464EAFC}"/>
              </a:ext>
            </a:extLst>
          </p:cNvPr>
          <p:cNvSpPr>
            <a:spLocks noGrp="1"/>
          </p:cNvSpPr>
          <p:nvPr>
            <p:ph type="ftr" sz="quarter" idx="11"/>
          </p:nvPr>
        </p:nvSpPr>
        <p:spPr/>
        <p:txBody>
          <a:bodyPr/>
          <a:lstStyle/>
          <a:p>
            <a:r>
              <a:rPr lang="sv-SE"/>
              <a:t>Aman Sharma | amansha@kth.se</a:t>
            </a:r>
          </a:p>
        </p:txBody>
      </p:sp>
      <p:sp>
        <p:nvSpPr>
          <p:cNvPr id="6" name="Slide Number Placeholder 5">
            <a:extLst>
              <a:ext uri="{FF2B5EF4-FFF2-40B4-BE49-F238E27FC236}">
                <a16:creationId xmlns:a16="http://schemas.microsoft.com/office/drawing/2014/main" id="{B6F72834-60E4-A271-EA1E-2BB5F2B12AC8}"/>
              </a:ext>
            </a:extLst>
          </p:cNvPr>
          <p:cNvSpPr>
            <a:spLocks noGrp="1"/>
          </p:cNvSpPr>
          <p:nvPr>
            <p:ph type="sldNum" sz="quarter" idx="12"/>
          </p:nvPr>
        </p:nvSpPr>
        <p:spPr/>
        <p:txBody>
          <a:bodyPr/>
          <a:lstStyle/>
          <a:p>
            <a:fld id="{B716C8F4-20CD-364A-8A8E-DE130115B178}" type="slidenum">
              <a:rPr lang="sv-SE" smtClean="0"/>
              <a:t>14</a:t>
            </a:fld>
            <a:endParaRPr lang="sv-SE"/>
          </a:p>
        </p:txBody>
      </p:sp>
    </p:spTree>
    <p:extLst>
      <p:ext uri="{BB962C8B-B14F-4D97-AF65-F5344CB8AC3E}">
        <p14:creationId xmlns:p14="http://schemas.microsoft.com/office/powerpoint/2010/main" val="3137341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B1818-70B5-8D3F-634D-AC459F4F11EF}"/>
              </a:ext>
            </a:extLst>
          </p:cNvPr>
          <p:cNvSpPr>
            <a:spLocks noGrp="1"/>
          </p:cNvSpPr>
          <p:nvPr>
            <p:ph type="title"/>
          </p:nvPr>
        </p:nvSpPr>
        <p:spPr/>
        <p:txBody>
          <a:bodyPr/>
          <a:lstStyle/>
          <a:p>
            <a:r>
              <a:rPr lang="sv-SE"/>
              <a:t>Related Work</a:t>
            </a:r>
            <a:r>
              <a:rPr lang="en-IN"/>
              <a:t>: Compartmentalization</a:t>
            </a:r>
            <a:endParaRPr lang="hi-IN"/>
          </a:p>
        </p:txBody>
      </p:sp>
      <p:sp>
        <p:nvSpPr>
          <p:cNvPr id="3" name="Content Placeholder 2">
            <a:extLst>
              <a:ext uri="{FF2B5EF4-FFF2-40B4-BE49-F238E27FC236}">
                <a16:creationId xmlns:a16="http://schemas.microsoft.com/office/drawing/2014/main" id="{1A2949D0-84D6-C850-E68C-611224519835}"/>
              </a:ext>
            </a:extLst>
          </p:cNvPr>
          <p:cNvSpPr>
            <a:spLocks noGrp="1"/>
          </p:cNvSpPr>
          <p:nvPr>
            <p:ph idx="1"/>
          </p:nvPr>
        </p:nvSpPr>
        <p:spPr/>
        <p:txBody>
          <a:bodyPr vert="horz" lIns="91440" tIns="45720" rIns="91440" bIns="45720" rtlCol="0" anchor="t">
            <a:noAutofit/>
          </a:bodyPr>
          <a:lstStyle/>
          <a:p>
            <a:pPr marL="0" indent="0">
              <a:buNone/>
            </a:pPr>
            <a:r>
              <a:rPr lang="en-IN" sz="1800" u="sng">
                <a:ea typeface="+mn-lt"/>
                <a:cs typeface="+mn-lt"/>
              </a:rPr>
              <a:t>Overview: Different parts of an application are executed in different protection domains</a:t>
            </a:r>
            <a:br>
              <a:rPr lang="en-IN" sz="1800">
                <a:ea typeface="+mn-lt"/>
                <a:cs typeface="+mn-lt"/>
              </a:rPr>
            </a:br>
            <a:endParaRPr lang="en-IN" sz="1800">
              <a:ea typeface="+mn-lt"/>
              <a:cs typeface="+mn-lt"/>
            </a:endParaRPr>
          </a:p>
          <a:p>
            <a:pPr marL="0" indent="0">
              <a:buNone/>
            </a:pPr>
            <a:r>
              <a:rPr lang="en-IN" sz="1800" u="sng">
                <a:ea typeface="+mn-lt"/>
                <a:cs typeface="+mn-lt"/>
              </a:rPr>
              <a:t>Hardware level compartmentalization</a:t>
            </a:r>
          </a:p>
          <a:p>
            <a:pPr marL="0" indent="0">
              <a:buNone/>
            </a:pPr>
            <a:r>
              <a:rPr lang="en-IN" sz="1800"/>
              <a:t>[13] J. Jiang et al. “Uranus: Simple, Efficient SGX Programming and its Applications”, </a:t>
            </a:r>
            <a:r>
              <a:rPr lang="en-US" sz="1800"/>
              <a:t>Proceedings of the 15th ACM Asia Conference on Computer and Communications Security, 2020</a:t>
            </a:r>
            <a:endParaRPr lang="en-IN" sz="1800"/>
          </a:p>
          <a:p>
            <a:pPr lvl="1"/>
            <a:r>
              <a:rPr lang="en-US"/>
              <a:t>Proposes API to run code on Intel Software Guard Extensions which is also called an enclave in CPU.</a:t>
            </a:r>
          </a:p>
          <a:p>
            <a:pPr marL="0" indent="0">
              <a:buNone/>
            </a:pPr>
            <a:r>
              <a:rPr lang="en-US" sz="1800" u="sng"/>
              <a:t>Software level compartmentalization</a:t>
            </a:r>
          </a:p>
          <a:p>
            <a:pPr marL="0" indent="0">
              <a:buNone/>
            </a:pPr>
            <a:r>
              <a:rPr lang="en-US" sz="1800"/>
              <a:t>[14] C. Song et al. “Exploiting and Protecting Dynamic Code Generation”, Network and Distributed System Security Symposium, 2015</a:t>
            </a:r>
          </a:p>
          <a:p>
            <a:pPr lvl="1"/>
            <a:r>
              <a:rPr lang="en-IN"/>
              <a:t>Enables to run trusted and untrusted parts in different processes.</a:t>
            </a:r>
          </a:p>
          <a:p>
            <a:pPr lvl="1"/>
            <a:endParaRPr lang="en-IN"/>
          </a:p>
          <a:p>
            <a:pPr marL="0" indent="0">
              <a:buNone/>
            </a:pPr>
            <a:r>
              <a:rPr lang="en-IN">
                <a:highlight>
                  <a:srgbClr val="FFFF00"/>
                </a:highlight>
              </a:rPr>
              <a:t>Shortcomings: 1) Requires manual work to split code. 2) Context switch overhead could be high.</a:t>
            </a:r>
            <a:endParaRPr lang="en-US">
              <a:highlight>
                <a:srgbClr val="FFFF00"/>
              </a:highlight>
            </a:endParaRPr>
          </a:p>
        </p:txBody>
      </p:sp>
      <p:sp>
        <p:nvSpPr>
          <p:cNvPr id="4" name="Date Placeholder 3">
            <a:extLst>
              <a:ext uri="{FF2B5EF4-FFF2-40B4-BE49-F238E27FC236}">
                <a16:creationId xmlns:a16="http://schemas.microsoft.com/office/drawing/2014/main" id="{62EA46A5-09BB-252B-DD58-889924AC4BA9}"/>
              </a:ext>
            </a:extLst>
          </p:cNvPr>
          <p:cNvSpPr>
            <a:spLocks noGrp="1"/>
          </p:cNvSpPr>
          <p:nvPr>
            <p:ph type="dt" sz="half" idx="10"/>
          </p:nvPr>
        </p:nvSpPr>
        <p:spPr/>
        <p:txBody>
          <a:bodyPr/>
          <a:lstStyle/>
          <a:p>
            <a:r>
              <a:rPr lang="hi-IN"/>
              <a:t>06-09-2024</a:t>
            </a:r>
            <a:endParaRPr lang="sv-SE"/>
          </a:p>
        </p:txBody>
      </p:sp>
      <p:sp>
        <p:nvSpPr>
          <p:cNvPr id="5" name="Footer Placeholder 4">
            <a:extLst>
              <a:ext uri="{FF2B5EF4-FFF2-40B4-BE49-F238E27FC236}">
                <a16:creationId xmlns:a16="http://schemas.microsoft.com/office/drawing/2014/main" id="{D0D259CF-DA58-C411-98CA-9FC33464EAFC}"/>
              </a:ext>
            </a:extLst>
          </p:cNvPr>
          <p:cNvSpPr>
            <a:spLocks noGrp="1"/>
          </p:cNvSpPr>
          <p:nvPr>
            <p:ph type="ftr" sz="quarter" idx="11"/>
          </p:nvPr>
        </p:nvSpPr>
        <p:spPr/>
        <p:txBody>
          <a:bodyPr/>
          <a:lstStyle/>
          <a:p>
            <a:r>
              <a:rPr lang="sv-SE"/>
              <a:t>Aman Sharma | amansha@kth.se</a:t>
            </a:r>
          </a:p>
        </p:txBody>
      </p:sp>
      <p:sp>
        <p:nvSpPr>
          <p:cNvPr id="6" name="Slide Number Placeholder 5">
            <a:extLst>
              <a:ext uri="{FF2B5EF4-FFF2-40B4-BE49-F238E27FC236}">
                <a16:creationId xmlns:a16="http://schemas.microsoft.com/office/drawing/2014/main" id="{B6F72834-60E4-A271-EA1E-2BB5F2B12AC8}"/>
              </a:ext>
            </a:extLst>
          </p:cNvPr>
          <p:cNvSpPr>
            <a:spLocks noGrp="1"/>
          </p:cNvSpPr>
          <p:nvPr>
            <p:ph type="sldNum" sz="quarter" idx="12"/>
          </p:nvPr>
        </p:nvSpPr>
        <p:spPr/>
        <p:txBody>
          <a:bodyPr/>
          <a:lstStyle/>
          <a:p>
            <a:fld id="{B716C8F4-20CD-364A-8A8E-DE130115B178}" type="slidenum">
              <a:rPr lang="sv-SE" smtClean="0"/>
              <a:t>15</a:t>
            </a:fld>
            <a:endParaRPr lang="sv-SE"/>
          </a:p>
        </p:txBody>
      </p:sp>
    </p:spTree>
    <p:extLst>
      <p:ext uri="{BB962C8B-B14F-4D97-AF65-F5344CB8AC3E}">
        <p14:creationId xmlns:p14="http://schemas.microsoft.com/office/powerpoint/2010/main" val="2564716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45269-38A7-2558-CCBF-DA391C0BDC65}"/>
              </a:ext>
            </a:extLst>
          </p:cNvPr>
          <p:cNvSpPr>
            <a:spLocks noGrp="1"/>
          </p:cNvSpPr>
          <p:nvPr>
            <p:ph type="title"/>
          </p:nvPr>
        </p:nvSpPr>
        <p:spPr/>
        <p:txBody>
          <a:bodyPr/>
          <a:lstStyle/>
          <a:p>
            <a:r>
              <a:rPr lang="sv-SE"/>
              <a:t>Related Work</a:t>
            </a:r>
            <a:r>
              <a:rPr lang="en-IN"/>
              <a:t>: Integrity Measurement</a:t>
            </a:r>
            <a:endParaRPr lang="hi-IN"/>
          </a:p>
        </p:txBody>
      </p:sp>
      <p:sp>
        <p:nvSpPr>
          <p:cNvPr id="3" name="Content Placeholder 2">
            <a:extLst>
              <a:ext uri="{FF2B5EF4-FFF2-40B4-BE49-F238E27FC236}">
                <a16:creationId xmlns:a16="http://schemas.microsoft.com/office/drawing/2014/main" id="{0BEBE2AF-FBFB-F7C7-BE11-C88C5D8FFE3F}"/>
              </a:ext>
            </a:extLst>
          </p:cNvPr>
          <p:cNvSpPr>
            <a:spLocks noGrp="1"/>
          </p:cNvSpPr>
          <p:nvPr>
            <p:ph idx="1"/>
          </p:nvPr>
        </p:nvSpPr>
        <p:spPr/>
        <p:txBody>
          <a:bodyPr/>
          <a:lstStyle/>
          <a:p>
            <a:pPr marL="0" indent="0">
              <a:buNone/>
            </a:pPr>
            <a:r>
              <a:rPr lang="sv-SE" sz="1800"/>
              <a:t>Overview</a:t>
            </a:r>
            <a:r>
              <a:rPr lang="en-IN" sz="1800"/>
              <a:t>: Measuring application in terms of its side effects, memory, or any kind of execution </a:t>
            </a:r>
            <a:r>
              <a:rPr lang="en-IN" sz="1800" err="1"/>
              <a:t>behavior</a:t>
            </a:r>
            <a:r>
              <a:rPr lang="en-IN" sz="1800"/>
              <a:t>.</a:t>
            </a:r>
          </a:p>
          <a:p>
            <a:pPr marL="0" indent="0">
              <a:buNone/>
            </a:pPr>
            <a:endParaRPr lang="en-IN" sz="1800"/>
          </a:p>
          <a:p>
            <a:pPr marL="0" indent="0">
              <a:buNone/>
            </a:pPr>
            <a:r>
              <a:rPr lang="en-IN" sz="1800" u="sng">
                <a:ea typeface="+mn-lt"/>
                <a:cs typeface="+mn-lt"/>
              </a:rPr>
              <a:t>Manual verification of integrity</a:t>
            </a:r>
          </a:p>
          <a:p>
            <a:pPr marL="0" indent="0">
              <a:buNone/>
            </a:pPr>
            <a:r>
              <a:rPr lang="en-IN" sz="1800"/>
              <a:t>[15] </a:t>
            </a:r>
            <a:r>
              <a:rPr lang="en-US" sz="1800"/>
              <a:t>H. Ba et al. “RIM4J: An Architecture for Language-Supported Runtime Measurement against Malicious Bytecode in Cloud Computing”, Information Technology and Its Applications, 2021</a:t>
            </a:r>
          </a:p>
          <a:p>
            <a:pPr lvl="1"/>
            <a:r>
              <a:rPr lang="en-US"/>
              <a:t>Support for user to query the application for measurement and then subsequent verification.</a:t>
            </a:r>
          </a:p>
          <a:p>
            <a:pPr marL="0" indent="0">
              <a:buNone/>
            </a:pPr>
            <a:r>
              <a:rPr lang="en-US" sz="1800" u="sng"/>
              <a:t>Automated verification of integrity</a:t>
            </a:r>
          </a:p>
          <a:p>
            <a:pPr marL="0" indent="0">
              <a:buNone/>
            </a:pPr>
            <a:r>
              <a:rPr lang="en-US" sz="1800"/>
              <a:t>[16] X. Wang et al. “RSDS: Getting System Call Whitelist for Container Through Dynamic and Static Analysis”, IEEE International Conference on Cloud Computing, 2020 </a:t>
            </a:r>
          </a:p>
          <a:p>
            <a:pPr lvl="1"/>
            <a:r>
              <a:rPr lang="en-US"/>
              <a:t>Keeps a track of the allowlist of system calls that can be invoked.</a:t>
            </a:r>
            <a:endParaRPr lang="en-IN" sz="1800"/>
          </a:p>
          <a:p>
            <a:pPr marL="0" indent="0">
              <a:buNone/>
            </a:pPr>
            <a:r>
              <a:rPr lang="en-IN" sz="1800">
                <a:highlight>
                  <a:srgbClr val="FFFF00"/>
                </a:highlight>
              </a:rPr>
              <a:t>Shortcomings: 1) Manual work of verifying integrity.</a:t>
            </a:r>
          </a:p>
          <a:p>
            <a:pPr marL="0" indent="0">
              <a:buNone/>
            </a:pPr>
            <a:endParaRPr lang="en-IN" sz="1800">
              <a:highlight>
                <a:srgbClr val="FFFF00"/>
              </a:highlight>
            </a:endParaRPr>
          </a:p>
          <a:p>
            <a:pPr marL="0" indent="0" algn="ctr">
              <a:buNone/>
            </a:pPr>
            <a:r>
              <a:rPr lang="en-IN" b="1"/>
              <a:t>SBOM.exe falls under this category. It is the first automated tool for Java.</a:t>
            </a:r>
          </a:p>
        </p:txBody>
      </p:sp>
      <p:sp>
        <p:nvSpPr>
          <p:cNvPr id="4" name="Date Placeholder 3">
            <a:extLst>
              <a:ext uri="{FF2B5EF4-FFF2-40B4-BE49-F238E27FC236}">
                <a16:creationId xmlns:a16="http://schemas.microsoft.com/office/drawing/2014/main" id="{AC9888AC-6979-66D4-4EAB-A7935AEE11B5}"/>
              </a:ext>
            </a:extLst>
          </p:cNvPr>
          <p:cNvSpPr>
            <a:spLocks noGrp="1"/>
          </p:cNvSpPr>
          <p:nvPr>
            <p:ph type="dt" sz="half" idx="10"/>
          </p:nvPr>
        </p:nvSpPr>
        <p:spPr/>
        <p:txBody>
          <a:bodyPr/>
          <a:lstStyle/>
          <a:p>
            <a:r>
              <a:rPr lang="hi-IN"/>
              <a:t>06-09-2024</a:t>
            </a:r>
            <a:endParaRPr lang="sv-SE"/>
          </a:p>
        </p:txBody>
      </p:sp>
      <p:sp>
        <p:nvSpPr>
          <p:cNvPr id="5" name="Footer Placeholder 4">
            <a:extLst>
              <a:ext uri="{FF2B5EF4-FFF2-40B4-BE49-F238E27FC236}">
                <a16:creationId xmlns:a16="http://schemas.microsoft.com/office/drawing/2014/main" id="{F4691F71-AE60-3B23-4C8F-F56C9FDD6552}"/>
              </a:ext>
            </a:extLst>
          </p:cNvPr>
          <p:cNvSpPr>
            <a:spLocks noGrp="1"/>
          </p:cNvSpPr>
          <p:nvPr>
            <p:ph type="ftr" sz="quarter" idx="11"/>
          </p:nvPr>
        </p:nvSpPr>
        <p:spPr/>
        <p:txBody>
          <a:bodyPr/>
          <a:lstStyle/>
          <a:p>
            <a:r>
              <a:rPr lang="sv-SE"/>
              <a:t>Aman Sharma | amansha@kth.se</a:t>
            </a:r>
          </a:p>
        </p:txBody>
      </p:sp>
      <p:sp>
        <p:nvSpPr>
          <p:cNvPr id="6" name="Slide Number Placeholder 5">
            <a:extLst>
              <a:ext uri="{FF2B5EF4-FFF2-40B4-BE49-F238E27FC236}">
                <a16:creationId xmlns:a16="http://schemas.microsoft.com/office/drawing/2014/main" id="{656B5658-64CB-29F7-29CB-F6EF7530F722}"/>
              </a:ext>
            </a:extLst>
          </p:cNvPr>
          <p:cNvSpPr>
            <a:spLocks noGrp="1"/>
          </p:cNvSpPr>
          <p:nvPr>
            <p:ph type="sldNum" sz="quarter" idx="12"/>
          </p:nvPr>
        </p:nvSpPr>
        <p:spPr/>
        <p:txBody>
          <a:bodyPr/>
          <a:lstStyle/>
          <a:p>
            <a:fld id="{B716C8F4-20CD-364A-8A8E-DE130115B178}" type="slidenum">
              <a:rPr lang="sv-SE" smtClean="0"/>
              <a:t>16</a:t>
            </a:fld>
            <a:endParaRPr lang="sv-SE"/>
          </a:p>
        </p:txBody>
      </p:sp>
      <p:sp>
        <p:nvSpPr>
          <p:cNvPr id="9" name="Rectangle: Rounded Corners 8">
            <a:extLst>
              <a:ext uri="{FF2B5EF4-FFF2-40B4-BE49-F238E27FC236}">
                <a16:creationId xmlns:a16="http://schemas.microsoft.com/office/drawing/2014/main" id="{3D29F904-B1E1-BE85-1E51-1E666BCAB4A5}"/>
              </a:ext>
            </a:extLst>
          </p:cNvPr>
          <p:cNvSpPr/>
          <p:nvPr/>
        </p:nvSpPr>
        <p:spPr>
          <a:xfrm>
            <a:off x="1749859" y="5420616"/>
            <a:ext cx="8709824" cy="434175"/>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i-IN"/>
          </a:p>
        </p:txBody>
      </p:sp>
    </p:spTree>
    <p:extLst>
      <p:ext uri="{BB962C8B-B14F-4D97-AF65-F5344CB8AC3E}">
        <p14:creationId xmlns:p14="http://schemas.microsoft.com/office/powerpoint/2010/main" val="2452938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BD423-8002-3E72-9874-62087FD882D7}"/>
              </a:ext>
            </a:extLst>
          </p:cNvPr>
          <p:cNvSpPr>
            <a:spLocks noGrp="1"/>
          </p:cNvSpPr>
          <p:nvPr>
            <p:ph type="title"/>
          </p:nvPr>
        </p:nvSpPr>
        <p:spPr/>
        <p:txBody>
          <a:bodyPr/>
          <a:lstStyle/>
          <a:p>
            <a:r>
              <a:rPr lang="en-US"/>
              <a:t>Related Work: Some more work on security </a:t>
            </a:r>
            <a:endParaRPr lang="hi-IN"/>
          </a:p>
        </p:txBody>
      </p:sp>
      <p:sp>
        <p:nvSpPr>
          <p:cNvPr id="3" name="Content Placeholder 2">
            <a:extLst>
              <a:ext uri="{FF2B5EF4-FFF2-40B4-BE49-F238E27FC236}">
                <a16:creationId xmlns:a16="http://schemas.microsoft.com/office/drawing/2014/main" id="{BFD253AA-F27A-B04F-FCE0-510BFCAB02CC}"/>
              </a:ext>
            </a:extLst>
          </p:cNvPr>
          <p:cNvSpPr>
            <a:spLocks noGrp="1"/>
          </p:cNvSpPr>
          <p:nvPr>
            <p:ph idx="1"/>
          </p:nvPr>
        </p:nvSpPr>
        <p:spPr/>
        <p:txBody>
          <a:bodyPr/>
          <a:lstStyle/>
          <a:p>
            <a:r>
              <a:rPr lang="en-US"/>
              <a:t>Control Flow Integrity: checking that the application executes according to the control flow graph as intended.</a:t>
            </a:r>
          </a:p>
          <a:p>
            <a:pPr lvl="1"/>
            <a:r>
              <a:rPr lang="en-US"/>
              <a:t>[17] N. </a:t>
            </a:r>
            <a:r>
              <a:rPr lang="en-US" err="1"/>
              <a:t>Burow</a:t>
            </a:r>
            <a:r>
              <a:rPr lang="en-US"/>
              <a:t> et al. “Control-Flow Integrity: Precision, Security, and Performance”, ACM Computing Surveys (CSUR), 2017</a:t>
            </a:r>
          </a:p>
          <a:p>
            <a:pPr marL="457200" lvl="1" indent="0">
              <a:buNone/>
            </a:pPr>
            <a:endParaRPr lang="en-US"/>
          </a:p>
          <a:p>
            <a:r>
              <a:rPr lang="en-US"/>
              <a:t>Oblivious Hashing: a technique where the side effects of executed code are verified.</a:t>
            </a:r>
          </a:p>
          <a:p>
            <a:pPr lvl="1"/>
            <a:r>
              <a:rPr lang="en-IN"/>
              <a:t>[18] </a:t>
            </a:r>
            <a:r>
              <a:rPr lang="en-US"/>
              <a:t>M. </a:t>
            </a:r>
            <a:r>
              <a:rPr lang="en-US" err="1"/>
              <a:t>Ahmadvand</a:t>
            </a:r>
            <a:r>
              <a:rPr lang="en-US"/>
              <a:t>, et al. “Practical Integrity Protection with Oblivious Hashing,” in Proceedings of the 34th Annual Computer Security Applications Conference, ser. ACSAC ’18, 2018</a:t>
            </a:r>
          </a:p>
          <a:p>
            <a:pPr marL="457200" lvl="1" indent="0">
              <a:buNone/>
            </a:pPr>
            <a:endParaRPr lang="en-IN"/>
          </a:p>
          <a:p>
            <a:r>
              <a:rPr lang="en-IN"/>
              <a:t>Deserialization Attacks: </a:t>
            </a:r>
            <a:r>
              <a:rPr lang="en-US"/>
              <a:t>attacker sends a serialized object to the application and expects the application to deserialize it.</a:t>
            </a:r>
          </a:p>
          <a:p>
            <a:pPr lvl="1"/>
            <a:r>
              <a:rPr lang="en-US"/>
              <a:t>[19] I. </a:t>
            </a:r>
            <a:r>
              <a:rPr lang="en-US" err="1"/>
              <a:t>Sayar</a:t>
            </a:r>
            <a:r>
              <a:rPr lang="en-US"/>
              <a:t> et al. “An In-depth Study of Java Deserialization Remote-Code Execution Exploits and Vulnerabilities,” ACM Transactions on Software Engineering and Methodology, 2023</a:t>
            </a:r>
            <a:endParaRPr lang="hi-IN"/>
          </a:p>
        </p:txBody>
      </p:sp>
      <p:sp>
        <p:nvSpPr>
          <p:cNvPr id="4" name="Date Placeholder 3">
            <a:extLst>
              <a:ext uri="{FF2B5EF4-FFF2-40B4-BE49-F238E27FC236}">
                <a16:creationId xmlns:a16="http://schemas.microsoft.com/office/drawing/2014/main" id="{E4140BAF-BF71-4F90-FBA1-89DA72449C1D}"/>
              </a:ext>
            </a:extLst>
          </p:cNvPr>
          <p:cNvSpPr>
            <a:spLocks noGrp="1"/>
          </p:cNvSpPr>
          <p:nvPr>
            <p:ph type="dt" sz="half" idx="10"/>
          </p:nvPr>
        </p:nvSpPr>
        <p:spPr/>
        <p:txBody>
          <a:bodyPr/>
          <a:lstStyle/>
          <a:p>
            <a:r>
              <a:rPr lang="hi-IN"/>
              <a:t>06-09-2024</a:t>
            </a:r>
            <a:endParaRPr lang="sv-SE"/>
          </a:p>
        </p:txBody>
      </p:sp>
      <p:sp>
        <p:nvSpPr>
          <p:cNvPr id="5" name="Footer Placeholder 4">
            <a:extLst>
              <a:ext uri="{FF2B5EF4-FFF2-40B4-BE49-F238E27FC236}">
                <a16:creationId xmlns:a16="http://schemas.microsoft.com/office/drawing/2014/main" id="{295BC02E-8A8B-3585-675A-5FBC7C3C3788}"/>
              </a:ext>
            </a:extLst>
          </p:cNvPr>
          <p:cNvSpPr>
            <a:spLocks noGrp="1"/>
          </p:cNvSpPr>
          <p:nvPr>
            <p:ph type="ftr" sz="quarter" idx="11"/>
          </p:nvPr>
        </p:nvSpPr>
        <p:spPr/>
        <p:txBody>
          <a:bodyPr/>
          <a:lstStyle/>
          <a:p>
            <a:r>
              <a:rPr lang="sv-SE"/>
              <a:t>Aman Sharma | amansha@kth.se</a:t>
            </a:r>
          </a:p>
        </p:txBody>
      </p:sp>
      <p:sp>
        <p:nvSpPr>
          <p:cNvPr id="6" name="Slide Number Placeholder 5">
            <a:extLst>
              <a:ext uri="{FF2B5EF4-FFF2-40B4-BE49-F238E27FC236}">
                <a16:creationId xmlns:a16="http://schemas.microsoft.com/office/drawing/2014/main" id="{79E56CE3-4AAF-D09B-F090-C4898457A5A9}"/>
              </a:ext>
            </a:extLst>
          </p:cNvPr>
          <p:cNvSpPr>
            <a:spLocks noGrp="1"/>
          </p:cNvSpPr>
          <p:nvPr>
            <p:ph type="sldNum" sz="quarter" idx="12"/>
          </p:nvPr>
        </p:nvSpPr>
        <p:spPr/>
        <p:txBody>
          <a:bodyPr/>
          <a:lstStyle/>
          <a:p>
            <a:fld id="{B716C8F4-20CD-364A-8A8E-DE130115B178}" type="slidenum">
              <a:rPr lang="sv-SE" smtClean="0"/>
              <a:t>17</a:t>
            </a:fld>
            <a:endParaRPr lang="sv-SE"/>
          </a:p>
        </p:txBody>
      </p:sp>
    </p:spTree>
    <p:extLst>
      <p:ext uri="{BB962C8B-B14F-4D97-AF65-F5344CB8AC3E}">
        <p14:creationId xmlns:p14="http://schemas.microsoft.com/office/powerpoint/2010/main" val="2884401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817EA7A-EB13-21D0-B2BE-F31CC48941B2}"/>
              </a:ext>
            </a:extLst>
          </p:cNvPr>
          <p:cNvSpPr>
            <a:spLocks noGrp="1"/>
          </p:cNvSpPr>
          <p:nvPr>
            <p:ph type="title"/>
          </p:nvPr>
        </p:nvSpPr>
        <p:spPr/>
        <p:txBody>
          <a:bodyPr/>
          <a:lstStyle/>
          <a:p>
            <a:r>
              <a:rPr lang="sv-SE"/>
              <a:t>Expectations from new approach</a:t>
            </a:r>
          </a:p>
        </p:txBody>
      </p:sp>
      <p:sp>
        <p:nvSpPr>
          <p:cNvPr id="3" name="Platshållare för innehåll 2">
            <a:extLst>
              <a:ext uri="{FF2B5EF4-FFF2-40B4-BE49-F238E27FC236}">
                <a16:creationId xmlns:a16="http://schemas.microsoft.com/office/drawing/2014/main" id="{811ED568-E3AB-2D45-04C5-21921CBEAC62}"/>
              </a:ext>
            </a:extLst>
          </p:cNvPr>
          <p:cNvSpPr>
            <a:spLocks noGrp="1"/>
          </p:cNvSpPr>
          <p:nvPr>
            <p:ph type="body" idx="1"/>
          </p:nvPr>
        </p:nvSpPr>
        <p:spPr>
          <a:xfrm>
            <a:off x="6276977" y="2781565"/>
            <a:ext cx="5314951" cy="863600"/>
          </a:xfrm>
        </p:spPr>
        <p:txBody>
          <a:bodyPr vert="horz" lIns="91440" tIns="45720" rIns="91440" bIns="45720" rtlCol="0" anchor="t">
            <a:noAutofit/>
          </a:bodyPr>
          <a:lstStyle/>
          <a:p>
            <a:r>
              <a:rPr lang="sv-SE"/>
              <a:t>Minimal or no</a:t>
            </a:r>
            <a:r>
              <a:rPr lang="en-IN"/>
              <a:t>-modification to the runtime itself.</a:t>
            </a:r>
            <a:endParaRPr lang="sv-SE"/>
          </a:p>
          <a:p>
            <a:endParaRPr lang="sv-SE"/>
          </a:p>
          <a:p>
            <a:r>
              <a:rPr lang="sv-SE"/>
              <a:t>Should be fully automated </a:t>
            </a:r>
            <a:r>
              <a:rPr lang="en-US"/>
              <a:t>– automatic detection and then proactive mitigation.</a:t>
            </a:r>
            <a:endParaRPr lang="sv-SE"/>
          </a:p>
          <a:p>
            <a:endParaRPr lang="sv-SE"/>
          </a:p>
          <a:p>
            <a:r>
              <a:rPr lang="sv-SE"/>
              <a:t>Minimal overhead.</a:t>
            </a:r>
          </a:p>
        </p:txBody>
      </p:sp>
      <p:sp>
        <p:nvSpPr>
          <p:cNvPr id="6" name="Platshållare för bildnummer 5">
            <a:extLst>
              <a:ext uri="{FF2B5EF4-FFF2-40B4-BE49-F238E27FC236}">
                <a16:creationId xmlns:a16="http://schemas.microsoft.com/office/drawing/2014/main" id="{9EA2B799-9E75-CA16-007D-0619DCA9AFEE}"/>
              </a:ext>
            </a:extLst>
          </p:cNvPr>
          <p:cNvSpPr>
            <a:spLocks noGrp="1"/>
          </p:cNvSpPr>
          <p:nvPr>
            <p:ph type="sldNum" sz="quarter" idx="12"/>
          </p:nvPr>
        </p:nvSpPr>
        <p:spPr/>
        <p:txBody>
          <a:bodyPr/>
          <a:lstStyle/>
          <a:p>
            <a:fld id="{B716C8F4-20CD-364A-8A8E-DE130115B178}" type="slidenum">
              <a:rPr lang="sv-SE" smtClean="0"/>
              <a:t>18</a:t>
            </a:fld>
            <a:endParaRPr lang="sv-SE"/>
          </a:p>
        </p:txBody>
      </p:sp>
      <p:sp>
        <p:nvSpPr>
          <p:cNvPr id="4" name="Platshållare för datum 3">
            <a:extLst>
              <a:ext uri="{FF2B5EF4-FFF2-40B4-BE49-F238E27FC236}">
                <a16:creationId xmlns:a16="http://schemas.microsoft.com/office/drawing/2014/main" id="{5974706F-40E8-AF14-A740-2FBEA46B4D51}"/>
              </a:ext>
            </a:extLst>
          </p:cNvPr>
          <p:cNvSpPr>
            <a:spLocks noGrp="1"/>
          </p:cNvSpPr>
          <p:nvPr>
            <p:ph type="dt" sz="half" idx="10"/>
          </p:nvPr>
        </p:nvSpPr>
        <p:spPr/>
        <p:txBody>
          <a:bodyPr/>
          <a:lstStyle/>
          <a:p>
            <a:r>
              <a:rPr lang="hi-IN"/>
              <a:t>06-09-2024</a:t>
            </a:r>
            <a:endParaRPr lang="sv-SE"/>
          </a:p>
        </p:txBody>
      </p:sp>
      <p:sp>
        <p:nvSpPr>
          <p:cNvPr id="5" name="Platshållare för sidfot 4">
            <a:extLst>
              <a:ext uri="{FF2B5EF4-FFF2-40B4-BE49-F238E27FC236}">
                <a16:creationId xmlns:a16="http://schemas.microsoft.com/office/drawing/2014/main" id="{0C987B8D-AD14-9ACF-DEDF-A8F7FD3BCC77}"/>
              </a:ext>
            </a:extLst>
          </p:cNvPr>
          <p:cNvSpPr>
            <a:spLocks noGrp="1"/>
          </p:cNvSpPr>
          <p:nvPr>
            <p:ph type="ftr" sz="quarter" idx="11"/>
          </p:nvPr>
        </p:nvSpPr>
        <p:spPr/>
        <p:txBody>
          <a:bodyPr/>
          <a:lstStyle/>
          <a:p>
            <a:r>
              <a:rPr lang="sv-SE"/>
              <a:t>Aman Sharma | amansha@kth.se</a:t>
            </a:r>
          </a:p>
        </p:txBody>
      </p:sp>
    </p:spTree>
    <p:extLst>
      <p:ext uri="{BB962C8B-B14F-4D97-AF65-F5344CB8AC3E}">
        <p14:creationId xmlns:p14="http://schemas.microsoft.com/office/powerpoint/2010/main" val="1857085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55A66AD-AE84-0405-C862-75FFBE11FD5A}"/>
              </a:ext>
            </a:extLst>
          </p:cNvPr>
          <p:cNvSpPr>
            <a:spLocks noGrp="1"/>
          </p:cNvSpPr>
          <p:nvPr>
            <p:ph type="title"/>
          </p:nvPr>
        </p:nvSpPr>
        <p:spPr/>
        <p:txBody>
          <a:bodyPr/>
          <a:lstStyle/>
          <a:p>
            <a:r>
              <a:rPr lang="en-IN" u="sng"/>
              <a:t>Solution:</a:t>
            </a:r>
            <a:r>
              <a:rPr lang="en-IN"/>
              <a:t> </a:t>
            </a:r>
            <a:r>
              <a:rPr lang="en-IN">
                <a:highlight>
                  <a:srgbClr val="FFFF00"/>
                </a:highlight>
              </a:rPr>
              <a:t>Create an allowlist of classes</a:t>
            </a:r>
            <a:r>
              <a:rPr lang="en-IN"/>
              <a:t> and </a:t>
            </a:r>
            <a:r>
              <a:rPr lang="en-IN">
                <a:highlight>
                  <a:srgbClr val="00FFFF"/>
                </a:highlight>
              </a:rPr>
              <a:t>only load those classes</a:t>
            </a:r>
          </a:p>
        </p:txBody>
      </p:sp>
      <p:sp>
        <p:nvSpPr>
          <p:cNvPr id="8" name="Text Placeholder 7">
            <a:extLst>
              <a:ext uri="{FF2B5EF4-FFF2-40B4-BE49-F238E27FC236}">
                <a16:creationId xmlns:a16="http://schemas.microsoft.com/office/drawing/2014/main" id="{51C991AF-D3B9-33C5-24A1-9FD48DE69289}"/>
              </a:ext>
            </a:extLst>
          </p:cNvPr>
          <p:cNvSpPr>
            <a:spLocks noGrp="1"/>
          </p:cNvSpPr>
          <p:nvPr>
            <p:ph type="body" idx="1"/>
          </p:nvPr>
        </p:nvSpPr>
        <p:spPr/>
        <p:txBody>
          <a:bodyPr/>
          <a:lstStyle/>
          <a:p>
            <a:endParaRPr lang="en-IN"/>
          </a:p>
        </p:txBody>
      </p:sp>
      <p:sp>
        <p:nvSpPr>
          <p:cNvPr id="4" name="Date Placeholder 3">
            <a:extLst>
              <a:ext uri="{FF2B5EF4-FFF2-40B4-BE49-F238E27FC236}">
                <a16:creationId xmlns:a16="http://schemas.microsoft.com/office/drawing/2014/main" id="{2E391667-3477-69DE-D8E5-AB570D370799}"/>
              </a:ext>
            </a:extLst>
          </p:cNvPr>
          <p:cNvSpPr>
            <a:spLocks noGrp="1"/>
          </p:cNvSpPr>
          <p:nvPr>
            <p:ph type="dt" sz="half" idx="10"/>
          </p:nvPr>
        </p:nvSpPr>
        <p:spPr/>
        <p:txBody>
          <a:bodyPr/>
          <a:lstStyle/>
          <a:p>
            <a:r>
              <a:rPr lang="hi-IN"/>
              <a:t>06-09-2024</a:t>
            </a:r>
            <a:endParaRPr lang="sv-SE"/>
          </a:p>
        </p:txBody>
      </p:sp>
      <p:sp>
        <p:nvSpPr>
          <p:cNvPr id="5" name="Footer Placeholder 4">
            <a:extLst>
              <a:ext uri="{FF2B5EF4-FFF2-40B4-BE49-F238E27FC236}">
                <a16:creationId xmlns:a16="http://schemas.microsoft.com/office/drawing/2014/main" id="{C9450359-4A03-29B1-3B6F-66E9AB7062B1}"/>
              </a:ext>
            </a:extLst>
          </p:cNvPr>
          <p:cNvSpPr>
            <a:spLocks noGrp="1"/>
          </p:cNvSpPr>
          <p:nvPr>
            <p:ph type="ftr" sz="quarter" idx="11"/>
          </p:nvPr>
        </p:nvSpPr>
        <p:spPr/>
        <p:txBody>
          <a:bodyPr/>
          <a:lstStyle/>
          <a:p>
            <a:r>
              <a:rPr lang="sv-SE"/>
              <a:t>Aman Sharma | amansha@kth.se</a:t>
            </a:r>
          </a:p>
        </p:txBody>
      </p:sp>
      <p:sp>
        <p:nvSpPr>
          <p:cNvPr id="6" name="Slide Number Placeholder 5">
            <a:extLst>
              <a:ext uri="{FF2B5EF4-FFF2-40B4-BE49-F238E27FC236}">
                <a16:creationId xmlns:a16="http://schemas.microsoft.com/office/drawing/2014/main" id="{AD27512A-72E3-4D88-C6A7-0AA6365B22F4}"/>
              </a:ext>
            </a:extLst>
          </p:cNvPr>
          <p:cNvSpPr>
            <a:spLocks noGrp="1"/>
          </p:cNvSpPr>
          <p:nvPr>
            <p:ph type="sldNum" sz="quarter" idx="12"/>
          </p:nvPr>
        </p:nvSpPr>
        <p:spPr/>
        <p:txBody>
          <a:bodyPr/>
          <a:lstStyle/>
          <a:p>
            <a:fld id="{B716C8F4-20CD-364A-8A8E-DE130115B178}" type="slidenum">
              <a:rPr lang="sv-SE" smtClean="0"/>
              <a:t>19</a:t>
            </a:fld>
            <a:endParaRPr lang="sv-SE"/>
          </a:p>
        </p:txBody>
      </p:sp>
    </p:spTree>
    <p:extLst>
      <p:ext uri="{BB962C8B-B14F-4D97-AF65-F5344CB8AC3E}">
        <p14:creationId xmlns:p14="http://schemas.microsoft.com/office/powerpoint/2010/main" val="2072824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DF8371A-7FE0-EC36-F4D3-7036CE2E3B44}"/>
              </a:ext>
            </a:extLst>
          </p:cNvPr>
          <p:cNvSpPr>
            <a:spLocks noGrp="1"/>
          </p:cNvSpPr>
          <p:nvPr>
            <p:ph type="title"/>
          </p:nvPr>
        </p:nvSpPr>
        <p:spPr/>
        <p:txBody>
          <a:bodyPr/>
          <a:lstStyle/>
          <a:p>
            <a:r>
              <a:rPr lang="sv-SE"/>
              <a:t>Outline</a:t>
            </a:r>
            <a:endParaRPr lang="hi-IN"/>
          </a:p>
        </p:txBody>
      </p:sp>
      <p:sp>
        <p:nvSpPr>
          <p:cNvPr id="8" name="Content Placeholder 7">
            <a:extLst>
              <a:ext uri="{FF2B5EF4-FFF2-40B4-BE49-F238E27FC236}">
                <a16:creationId xmlns:a16="http://schemas.microsoft.com/office/drawing/2014/main" id="{0EEF63B0-CD4E-DC56-7562-FC8DC5976283}"/>
              </a:ext>
            </a:extLst>
          </p:cNvPr>
          <p:cNvSpPr>
            <a:spLocks noGrp="1"/>
          </p:cNvSpPr>
          <p:nvPr>
            <p:ph idx="1"/>
          </p:nvPr>
        </p:nvSpPr>
        <p:spPr/>
        <p:txBody>
          <a:bodyPr/>
          <a:lstStyle/>
          <a:p>
            <a:r>
              <a:rPr lang="en-IN"/>
              <a:t>Background about Software Supply Chain and Java</a:t>
            </a:r>
          </a:p>
          <a:p>
            <a:r>
              <a:rPr lang="sv-SE"/>
              <a:t>Demo of log4shell exploit</a:t>
            </a:r>
          </a:p>
          <a:p>
            <a:r>
              <a:rPr lang="sv-SE"/>
              <a:t>Related Work</a:t>
            </a:r>
          </a:p>
          <a:p>
            <a:r>
              <a:rPr lang="sv-SE"/>
              <a:t>Novel Tool</a:t>
            </a:r>
            <a:r>
              <a:rPr lang="en-IN"/>
              <a:t>: </a:t>
            </a:r>
            <a:r>
              <a:rPr lang="en-US">
                <a:hlinkClick r:id="rId2"/>
              </a:rPr>
              <a:t>SBOM.EXE: Countering Dynamic Code Injection based on Software Bill of Materials in Java</a:t>
            </a:r>
            <a:endParaRPr lang="en-US"/>
          </a:p>
          <a:p>
            <a:r>
              <a:rPr lang="en-US"/>
              <a:t>Demo of log4shell mitigation</a:t>
            </a:r>
          </a:p>
          <a:p>
            <a:r>
              <a:rPr lang="en-US"/>
              <a:t>Evaluation</a:t>
            </a:r>
          </a:p>
          <a:p>
            <a:r>
              <a:rPr lang="en-US"/>
              <a:t>Future Work</a:t>
            </a:r>
          </a:p>
          <a:p>
            <a:r>
              <a:rPr lang="en-US"/>
              <a:t>Conclusion</a:t>
            </a:r>
          </a:p>
          <a:p>
            <a:endParaRPr lang="en-US"/>
          </a:p>
          <a:p>
            <a:endParaRPr lang="sv-SE"/>
          </a:p>
          <a:p>
            <a:endParaRPr lang="sv-SE"/>
          </a:p>
          <a:p>
            <a:endParaRPr lang="sv-SE"/>
          </a:p>
        </p:txBody>
      </p:sp>
      <p:sp>
        <p:nvSpPr>
          <p:cNvPr id="4" name="Date Placeholder 3">
            <a:extLst>
              <a:ext uri="{FF2B5EF4-FFF2-40B4-BE49-F238E27FC236}">
                <a16:creationId xmlns:a16="http://schemas.microsoft.com/office/drawing/2014/main" id="{957529CB-19F0-8743-656B-AF8F6A64C19D}"/>
              </a:ext>
            </a:extLst>
          </p:cNvPr>
          <p:cNvSpPr>
            <a:spLocks noGrp="1"/>
          </p:cNvSpPr>
          <p:nvPr>
            <p:ph type="dt" sz="half" idx="10"/>
          </p:nvPr>
        </p:nvSpPr>
        <p:spPr/>
        <p:txBody>
          <a:bodyPr/>
          <a:lstStyle/>
          <a:p>
            <a:r>
              <a:rPr lang="hi-IN"/>
              <a:t>06-09-2024</a:t>
            </a:r>
            <a:endParaRPr lang="sv-SE"/>
          </a:p>
        </p:txBody>
      </p:sp>
      <p:sp>
        <p:nvSpPr>
          <p:cNvPr id="5" name="Footer Placeholder 4">
            <a:extLst>
              <a:ext uri="{FF2B5EF4-FFF2-40B4-BE49-F238E27FC236}">
                <a16:creationId xmlns:a16="http://schemas.microsoft.com/office/drawing/2014/main" id="{B892BCBA-B702-9038-8798-F1554C36DEF1}"/>
              </a:ext>
            </a:extLst>
          </p:cNvPr>
          <p:cNvSpPr>
            <a:spLocks noGrp="1"/>
          </p:cNvSpPr>
          <p:nvPr>
            <p:ph type="ftr" sz="quarter" idx="11"/>
          </p:nvPr>
        </p:nvSpPr>
        <p:spPr/>
        <p:txBody>
          <a:bodyPr/>
          <a:lstStyle/>
          <a:p>
            <a:r>
              <a:rPr lang="sv-SE"/>
              <a:t>Aman Sharma | amansha@kth.se</a:t>
            </a:r>
          </a:p>
        </p:txBody>
      </p:sp>
      <p:sp>
        <p:nvSpPr>
          <p:cNvPr id="6" name="Slide Number Placeholder 5">
            <a:extLst>
              <a:ext uri="{FF2B5EF4-FFF2-40B4-BE49-F238E27FC236}">
                <a16:creationId xmlns:a16="http://schemas.microsoft.com/office/drawing/2014/main" id="{DAA2723A-FDD5-2117-D7EB-2F7BBCFD3104}"/>
              </a:ext>
            </a:extLst>
          </p:cNvPr>
          <p:cNvSpPr>
            <a:spLocks noGrp="1"/>
          </p:cNvSpPr>
          <p:nvPr>
            <p:ph type="sldNum" sz="quarter" idx="12"/>
          </p:nvPr>
        </p:nvSpPr>
        <p:spPr/>
        <p:txBody>
          <a:bodyPr/>
          <a:lstStyle/>
          <a:p>
            <a:fld id="{B716C8F4-20CD-364A-8A8E-DE130115B178}" type="slidenum">
              <a:rPr lang="sv-SE" smtClean="0"/>
              <a:pPr/>
              <a:t>2</a:t>
            </a:fld>
            <a:endParaRPr lang="sv-SE"/>
          </a:p>
        </p:txBody>
      </p:sp>
    </p:spTree>
    <p:extLst>
      <p:ext uri="{BB962C8B-B14F-4D97-AF65-F5344CB8AC3E}">
        <p14:creationId xmlns:p14="http://schemas.microsoft.com/office/powerpoint/2010/main" val="996351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C5C9CD2C-8C7E-1C98-C618-6022227FC9C1}"/>
              </a:ext>
            </a:extLst>
          </p:cNvPr>
          <p:cNvSpPr>
            <a:spLocks noGrp="1"/>
          </p:cNvSpPr>
          <p:nvPr>
            <p:ph type="title"/>
          </p:nvPr>
        </p:nvSpPr>
        <p:spPr/>
        <p:txBody>
          <a:bodyPr/>
          <a:lstStyle/>
          <a:p>
            <a:r>
              <a:rPr lang="sv-SE">
                <a:highlight>
                  <a:srgbClr val="FFFF00"/>
                </a:highlight>
              </a:rPr>
              <a:t>Step 1: Indexing</a:t>
            </a:r>
          </a:p>
        </p:txBody>
      </p:sp>
      <p:sp>
        <p:nvSpPr>
          <p:cNvPr id="13" name="Content Placeholder 12">
            <a:extLst>
              <a:ext uri="{FF2B5EF4-FFF2-40B4-BE49-F238E27FC236}">
                <a16:creationId xmlns:a16="http://schemas.microsoft.com/office/drawing/2014/main" id="{F132BABA-6274-A733-D1C1-6B83C82C2F4C}"/>
              </a:ext>
            </a:extLst>
          </p:cNvPr>
          <p:cNvSpPr>
            <a:spLocks noGrp="1"/>
          </p:cNvSpPr>
          <p:nvPr>
            <p:ph idx="1"/>
          </p:nvPr>
        </p:nvSpPr>
        <p:spPr/>
        <p:txBody>
          <a:bodyPr/>
          <a:lstStyle/>
          <a:p>
            <a:pPr marL="0" indent="0">
              <a:buNone/>
            </a:pPr>
            <a:r>
              <a:rPr lang="en-IN"/>
              <a:t>Problem: but, what to allowlist?</a:t>
            </a:r>
          </a:p>
          <a:p>
            <a:pPr marL="0" indent="0">
              <a:buNone/>
            </a:pPr>
            <a:r>
              <a:rPr lang="en-IN"/>
              <a:t>Solution: let’s go for built-in classes, source code, dependencies, and finally all the dynamic code.</a:t>
            </a:r>
            <a:endParaRPr lang="hi-IN"/>
          </a:p>
        </p:txBody>
      </p:sp>
      <p:sp>
        <p:nvSpPr>
          <p:cNvPr id="7" name="Date Placeholder 6">
            <a:extLst>
              <a:ext uri="{FF2B5EF4-FFF2-40B4-BE49-F238E27FC236}">
                <a16:creationId xmlns:a16="http://schemas.microsoft.com/office/drawing/2014/main" id="{352CE945-8086-F965-4A3E-676781905464}"/>
              </a:ext>
            </a:extLst>
          </p:cNvPr>
          <p:cNvSpPr>
            <a:spLocks noGrp="1"/>
          </p:cNvSpPr>
          <p:nvPr>
            <p:ph type="dt" sz="half" idx="10"/>
          </p:nvPr>
        </p:nvSpPr>
        <p:spPr/>
        <p:txBody>
          <a:bodyPr/>
          <a:lstStyle/>
          <a:p>
            <a:r>
              <a:rPr lang="hi-IN"/>
              <a:t>06-09-2024</a:t>
            </a:r>
            <a:endParaRPr lang="sv-SE"/>
          </a:p>
        </p:txBody>
      </p:sp>
      <p:sp>
        <p:nvSpPr>
          <p:cNvPr id="8" name="Footer Placeholder 7">
            <a:extLst>
              <a:ext uri="{FF2B5EF4-FFF2-40B4-BE49-F238E27FC236}">
                <a16:creationId xmlns:a16="http://schemas.microsoft.com/office/drawing/2014/main" id="{E3E1A2A6-09C9-2DEF-827A-237E87CFBE7C}"/>
              </a:ext>
            </a:extLst>
          </p:cNvPr>
          <p:cNvSpPr>
            <a:spLocks noGrp="1"/>
          </p:cNvSpPr>
          <p:nvPr>
            <p:ph type="ftr" sz="quarter" idx="11"/>
          </p:nvPr>
        </p:nvSpPr>
        <p:spPr/>
        <p:txBody>
          <a:bodyPr/>
          <a:lstStyle/>
          <a:p>
            <a:r>
              <a:rPr lang="sv-SE"/>
              <a:t>Aman Sharma | amansha@kth.se</a:t>
            </a:r>
          </a:p>
        </p:txBody>
      </p:sp>
      <p:sp>
        <p:nvSpPr>
          <p:cNvPr id="9" name="Slide Number Placeholder 8">
            <a:extLst>
              <a:ext uri="{FF2B5EF4-FFF2-40B4-BE49-F238E27FC236}">
                <a16:creationId xmlns:a16="http://schemas.microsoft.com/office/drawing/2014/main" id="{635F6651-CB8B-CFD3-AAC2-6A6BD307C633}"/>
              </a:ext>
            </a:extLst>
          </p:cNvPr>
          <p:cNvSpPr>
            <a:spLocks noGrp="1"/>
          </p:cNvSpPr>
          <p:nvPr>
            <p:ph type="sldNum" sz="quarter" idx="12"/>
          </p:nvPr>
        </p:nvSpPr>
        <p:spPr/>
        <p:txBody>
          <a:bodyPr/>
          <a:lstStyle/>
          <a:p>
            <a:fld id="{B716C8F4-20CD-364A-8A8E-DE130115B178}" type="slidenum">
              <a:rPr lang="sv-SE" smtClean="0"/>
              <a:t>20</a:t>
            </a:fld>
            <a:endParaRPr lang="sv-SE"/>
          </a:p>
        </p:txBody>
      </p:sp>
      <p:pic>
        <p:nvPicPr>
          <p:cNvPr id="3080" name="Picture 8">
            <a:extLst>
              <a:ext uri="{FF2B5EF4-FFF2-40B4-BE49-F238E27FC236}">
                <a16:creationId xmlns:a16="http://schemas.microsoft.com/office/drawing/2014/main" id="{7BDAD3A3-7AC0-F457-8228-8799F52749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0060" y="2565582"/>
            <a:ext cx="4272545" cy="3484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160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ED0F3-C255-0AAE-1149-72E8535B23CE}"/>
              </a:ext>
            </a:extLst>
          </p:cNvPr>
          <p:cNvSpPr>
            <a:spLocks noGrp="1"/>
          </p:cNvSpPr>
          <p:nvPr>
            <p:ph type="title"/>
          </p:nvPr>
        </p:nvSpPr>
        <p:spPr/>
        <p:txBody>
          <a:bodyPr/>
          <a:lstStyle/>
          <a:p>
            <a:r>
              <a:rPr lang="en-IN">
                <a:highlight>
                  <a:srgbClr val="FFFF00"/>
                </a:highlight>
              </a:rPr>
              <a:t>Step 1: Indexing </a:t>
            </a:r>
            <a:endParaRPr lang="hi-IN">
              <a:highlight>
                <a:srgbClr val="FFFF00"/>
              </a:highlight>
            </a:endParaRPr>
          </a:p>
        </p:txBody>
      </p:sp>
      <p:sp>
        <p:nvSpPr>
          <p:cNvPr id="3" name="Content Placeholder 2">
            <a:extLst>
              <a:ext uri="{FF2B5EF4-FFF2-40B4-BE49-F238E27FC236}">
                <a16:creationId xmlns:a16="http://schemas.microsoft.com/office/drawing/2014/main" id="{D9784974-0114-B9E2-3499-64B5953BD0B4}"/>
              </a:ext>
            </a:extLst>
          </p:cNvPr>
          <p:cNvSpPr>
            <a:spLocks noGrp="1"/>
          </p:cNvSpPr>
          <p:nvPr>
            <p:ph idx="1"/>
          </p:nvPr>
        </p:nvSpPr>
        <p:spPr/>
        <p:txBody>
          <a:bodyPr/>
          <a:lstStyle/>
          <a:p>
            <a:pPr marL="0" indent="0">
              <a:buNone/>
            </a:pPr>
            <a:r>
              <a:rPr lang="en-IN"/>
              <a:t>Problem: how to index built-in classes?</a:t>
            </a:r>
          </a:p>
          <a:p>
            <a:pPr marL="0" indent="0">
              <a:buNone/>
            </a:pPr>
            <a:r>
              <a:rPr lang="en-IN"/>
              <a:t>Solution: let’s scan all classes using </a:t>
            </a:r>
            <a:r>
              <a:rPr lang="en-IN" u="sng" err="1"/>
              <a:t>classgraph</a:t>
            </a:r>
            <a:r>
              <a:rPr lang="en-IN"/>
              <a:t> [20].</a:t>
            </a:r>
          </a:p>
          <a:p>
            <a:pPr marL="0" indent="0">
              <a:buNone/>
            </a:pPr>
            <a:endParaRPr lang="en-IN"/>
          </a:p>
          <a:p>
            <a:pPr marL="0" indent="0">
              <a:buNone/>
            </a:pPr>
            <a:r>
              <a:rPr lang="en-IN"/>
              <a:t>Problem: what about source code and dependencies?</a:t>
            </a:r>
          </a:p>
          <a:p>
            <a:pPr marL="0" indent="0">
              <a:buNone/>
            </a:pPr>
            <a:r>
              <a:rPr lang="en-IN"/>
              <a:t>Solution: finally, </a:t>
            </a:r>
            <a:r>
              <a:rPr lang="en-IN" u="sng"/>
              <a:t>Software Bill of Materials</a:t>
            </a:r>
            <a:r>
              <a:rPr lang="en-IN"/>
              <a:t>, has one (now implemented) use case.</a:t>
            </a:r>
          </a:p>
          <a:p>
            <a:pPr marL="0" indent="0">
              <a:buNone/>
            </a:pPr>
            <a:endParaRPr lang="en-IN"/>
          </a:p>
          <a:p>
            <a:pPr marL="0" indent="0">
              <a:buNone/>
            </a:pPr>
            <a:r>
              <a:rPr lang="en-IN"/>
              <a:t>Problem: and code from remote source and runtime generated code?</a:t>
            </a:r>
          </a:p>
          <a:p>
            <a:pPr marL="0" indent="0">
              <a:buNone/>
            </a:pPr>
            <a:r>
              <a:rPr lang="en-IN"/>
              <a:t>Solution: if we execute the code, we can capture them. Let’s just run </a:t>
            </a:r>
            <a:r>
              <a:rPr lang="en-IN" u="sng"/>
              <a:t>tests</a:t>
            </a:r>
            <a:r>
              <a:rPr lang="en-IN"/>
              <a:t>.</a:t>
            </a:r>
            <a:endParaRPr lang="hi-IN"/>
          </a:p>
        </p:txBody>
      </p:sp>
      <p:sp>
        <p:nvSpPr>
          <p:cNvPr id="4" name="Date Placeholder 3">
            <a:extLst>
              <a:ext uri="{FF2B5EF4-FFF2-40B4-BE49-F238E27FC236}">
                <a16:creationId xmlns:a16="http://schemas.microsoft.com/office/drawing/2014/main" id="{97D9E44D-D858-6E8E-52DA-DC6C3622C987}"/>
              </a:ext>
            </a:extLst>
          </p:cNvPr>
          <p:cNvSpPr>
            <a:spLocks noGrp="1"/>
          </p:cNvSpPr>
          <p:nvPr>
            <p:ph type="dt" sz="half" idx="10"/>
          </p:nvPr>
        </p:nvSpPr>
        <p:spPr/>
        <p:txBody>
          <a:bodyPr/>
          <a:lstStyle/>
          <a:p>
            <a:r>
              <a:rPr lang="hi-IN"/>
              <a:t>06-09-2024</a:t>
            </a:r>
            <a:endParaRPr lang="sv-SE"/>
          </a:p>
        </p:txBody>
      </p:sp>
      <p:sp>
        <p:nvSpPr>
          <p:cNvPr id="5" name="Footer Placeholder 4">
            <a:extLst>
              <a:ext uri="{FF2B5EF4-FFF2-40B4-BE49-F238E27FC236}">
                <a16:creationId xmlns:a16="http://schemas.microsoft.com/office/drawing/2014/main" id="{0B9069CA-A361-4752-CC32-EF6CD7ABF6E6}"/>
              </a:ext>
            </a:extLst>
          </p:cNvPr>
          <p:cNvSpPr>
            <a:spLocks noGrp="1"/>
          </p:cNvSpPr>
          <p:nvPr>
            <p:ph type="ftr" sz="quarter" idx="11"/>
          </p:nvPr>
        </p:nvSpPr>
        <p:spPr/>
        <p:txBody>
          <a:bodyPr/>
          <a:lstStyle/>
          <a:p>
            <a:r>
              <a:rPr lang="sv-SE"/>
              <a:t>Aman Sharma | amansha@kth.se</a:t>
            </a:r>
          </a:p>
        </p:txBody>
      </p:sp>
      <p:sp>
        <p:nvSpPr>
          <p:cNvPr id="6" name="Slide Number Placeholder 5">
            <a:extLst>
              <a:ext uri="{FF2B5EF4-FFF2-40B4-BE49-F238E27FC236}">
                <a16:creationId xmlns:a16="http://schemas.microsoft.com/office/drawing/2014/main" id="{4DB7C9EE-9671-A834-23E9-229E25970A0C}"/>
              </a:ext>
            </a:extLst>
          </p:cNvPr>
          <p:cNvSpPr>
            <a:spLocks noGrp="1"/>
          </p:cNvSpPr>
          <p:nvPr>
            <p:ph type="sldNum" sz="quarter" idx="12"/>
          </p:nvPr>
        </p:nvSpPr>
        <p:spPr/>
        <p:txBody>
          <a:bodyPr/>
          <a:lstStyle/>
          <a:p>
            <a:fld id="{B716C8F4-20CD-364A-8A8E-DE130115B178}" type="slidenum">
              <a:rPr lang="sv-SE" smtClean="0"/>
              <a:t>21</a:t>
            </a:fld>
            <a:endParaRPr lang="sv-SE"/>
          </a:p>
        </p:txBody>
      </p:sp>
      <p:sp>
        <p:nvSpPr>
          <p:cNvPr id="7" name="TextBox 6">
            <a:extLst>
              <a:ext uri="{FF2B5EF4-FFF2-40B4-BE49-F238E27FC236}">
                <a16:creationId xmlns:a16="http://schemas.microsoft.com/office/drawing/2014/main" id="{23C94C16-DA37-6AB5-8E42-9DED589E70F2}"/>
              </a:ext>
            </a:extLst>
          </p:cNvPr>
          <p:cNvSpPr txBox="1"/>
          <p:nvPr/>
        </p:nvSpPr>
        <p:spPr>
          <a:xfrm>
            <a:off x="567188" y="5856365"/>
            <a:ext cx="8466433" cy="276999"/>
          </a:xfrm>
          <a:prstGeom prst="rect">
            <a:avLst/>
          </a:prstGeom>
          <a:noFill/>
        </p:spPr>
        <p:txBody>
          <a:bodyPr wrap="square">
            <a:spAutoFit/>
          </a:bodyPr>
          <a:lstStyle/>
          <a:p>
            <a:r>
              <a:rPr lang="en-GB" sz="1200" b="0" i="0" u="none" strike="noStrike">
                <a:solidFill>
                  <a:schemeClr val="tx1">
                    <a:lumMod val="75000"/>
                    <a:lumOff val="25000"/>
                  </a:schemeClr>
                </a:solidFill>
                <a:effectLst/>
              </a:rPr>
              <a:t>[</a:t>
            </a:r>
            <a:r>
              <a:rPr lang="en-GB" sz="1200">
                <a:solidFill>
                  <a:schemeClr val="tx1">
                    <a:lumMod val="75000"/>
                    <a:lumOff val="25000"/>
                  </a:schemeClr>
                </a:solidFill>
              </a:rPr>
              <a:t>20</a:t>
            </a:r>
            <a:r>
              <a:rPr lang="en-GB" sz="1200" b="0" i="0" u="none" strike="noStrike">
                <a:solidFill>
                  <a:schemeClr val="tx1">
                    <a:lumMod val="75000"/>
                    <a:lumOff val="25000"/>
                  </a:schemeClr>
                </a:solidFill>
                <a:effectLst/>
              </a:rPr>
              <a:t>] </a:t>
            </a:r>
            <a:r>
              <a:rPr lang="en-IN" sz="1200">
                <a:solidFill>
                  <a:schemeClr val="tx1">
                    <a:lumMod val="75000"/>
                    <a:lumOff val="25000"/>
                  </a:schemeClr>
                </a:solidFill>
              </a:rPr>
              <a:t>L. Hutchison</a:t>
            </a:r>
            <a:r>
              <a:rPr lang="en-GB" sz="1200">
                <a:solidFill>
                  <a:schemeClr val="tx1">
                    <a:lumMod val="75000"/>
                    <a:lumOff val="25000"/>
                  </a:schemeClr>
                </a:solidFill>
              </a:rPr>
              <a:t>, </a:t>
            </a:r>
            <a:r>
              <a:rPr lang="en-GB" sz="1200" err="1">
                <a:solidFill>
                  <a:schemeClr val="tx1">
                    <a:lumMod val="75000"/>
                    <a:lumOff val="25000"/>
                  </a:schemeClr>
                </a:solidFill>
              </a:rPr>
              <a:t>Classgraph</a:t>
            </a:r>
            <a:r>
              <a:rPr lang="en-GB" sz="1200">
                <a:solidFill>
                  <a:schemeClr val="tx1">
                    <a:lumMod val="75000"/>
                    <a:lumOff val="25000"/>
                  </a:schemeClr>
                </a:solidFill>
              </a:rPr>
              <a:t>, GitHub.com, 2024 </a:t>
            </a:r>
            <a:endParaRPr lang="en-GB" sz="1200" b="1" i="0" u="none" strike="noStrike">
              <a:solidFill>
                <a:schemeClr val="tx1">
                  <a:lumMod val="75000"/>
                  <a:lumOff val="25000"/>
                </a:schemeClr>
              </a:solidFill>
              <a:effectLst/>
            </a:endParaRPr>
          </a:p>
        </p:txBody>
      </p:sp>
      <p:sp>
        <p:nvSpPr>
          <p:cNvPr id="8" name="TextBox 5">
            <a:extLst>
              <a:ext uri="{FF2B5EF4-FFF2-40B4-BE49-F238E27FC236}">
                <a16:creationId xmlns:a16="http://schemas.microsoft.com/office/drawing/2014/main" id="{707D6DFE-CA2E-B447-BC95-1C25A7BB42BE}"/>
              </a:ext>
            </a:extLst>
          </p:cNvPr>
          <p:cNvSpPr txBox="1"/>
          <p:nvPr/>
        </p:nvSpPr>
        <p:spPr>
          <a:xfrm>
            <a:off x="670202" y="4673137"/>
            <a:ext cx="3441310" cy="1021556"/>
          </a:xfrm>
          <a:prstGeom prst="roundRect">
            <a:avLst/>
          </a:prstGeom>
          <a:solidFill>
            <a:schemeClr val="bg2"/>
          </a:solidFill>
          <a:ln>
            <a:solidFill>
              <a:srgbClr val="E86A58"/>
            </a:solidFill>
          </a:ln>
        </p:spPr>
        <p:txBody>
          <a:bodyPr wrap="square" lIns="91440" tIns="45720" rIns="91440" bIns="45720" rtlCol="0" anchor="t">
            <a:spAutoFit/>
          </a:bodyPr>
          <a:lstStyle/>
          <a:p>
            <a:r>
              <a:rPr lang="en-US" err="1">
                <a:latin typeface="PT Mono"/>
              </a:rPr>
              <a:t>java.util.List</a:t>
            </a:r>
            <a:endParaRPr lang="en-US">
              <a:latin typeface="PT Mono"/>
            </a:endParaRPr>
          </a:p>
          <a:p>
            <a:r>
              <a:rPr lang="en-US">
                <a:latin typeface="PT Mono"/>
              </a:rPr>
              <a:t>org.apache.log4j.Log</a:t>
            </a:r>
          </a:p>
          <a:p>
            <a:r>
              <a:rPr lang="en-US">
                <a:latin typeface="PT Mono"/>
              </a:rPr>
              <a:t>Jdk.proxy1.$Proxy10</a:t>
            </a:r>
          </a:p>
        </p:txBody>
      </p:sp>
      <p:sp>
        <p:nvSpPr>
          <p:cNvPr id="9" name="TextBox 5">
            <a:extLst>
              <a:ext uri="{FF2B5EF4-FFF2-40B4-BE49-F238E27FC236}">
                <a16:creationId xmlns:a16="http://schemas.microsoft.com/office/drawing/2014/main" id="{0C97717B-971C-9447-EBC6-D0ECEA7B797D}"/>
              </a:ext>
            </a:extLst>
          </p:cNvPr>
          <p:cNvSpPr txBox="1"/>
          <p:nvPr/>
        </p:nvSpPr>
        <p:spPr>
          <a:xfrm>
            <a:off x="5276341" y="4673137"/>
            <a:ext cx="1335120" cy="1021556"/>
          </a:xfrm>
          <a:prstGeom prst="roundRect">
            <a:avLst/>
          </a:prstGeom>
          <a:solidFill>
            <a:schemeClr val="bg2"/>
          </a:solidFill>
          <a:ln>
            <a:solidFill>
              <a:srgbClr val="E86A58"/>
            </a:solidFill>
          </a:ln>
        </p:spPr>
        <p:txBody>
          <a:bodyPr wrap="square" lIns="91440" tIns="45720" rIns="91440" bIns="45720" rtlCol="0" anchor="t">
            <a:spAutoFit/>
          </a:bodyPr>
          <a:lstStyle/>
          <a:p>
            <a:r>
              <a:rPr lang="en-US">
                <a:latin typeface="PT Mono"/>
              </a:rPr>
              <a:t>abf4834</a:t>
            </a:r>
          </a:p>
          <a:p>
            <a:r>
              <a:rPr lang="en-US">
                <a:latin typeface="PT Mono"/>
              </a:rPr>
              <a:t>8349dce</a:t>
            </a:r>
          </a:p>
          <a:p>
            <a:r>
              <a:rPr lang="en-US" err="1">
                <a:latin typeface="PT Mono"/>
              </a:rPr>
              <a:t>facaded</a:t>
            </a:r>
            <a:endParaRPr lang="en-US">
              <a:latin typeface="PT Mono"/>
            </a:endParaRPr>
          </a:p>
        </p:txBody>
      </p:sp>
      <p:cxnSp>
        <p:nvCxnSpPr>
          <p:cNvPr id="11" name="Straight Arrow Connector 10">
            <a:extLst>
              <a:ext uri="{FF2B5EF4-FFF2-40B4-BE49-F238E27FC236}">
                <a16:creationId xmlns:a16="http://schemas.microsoft.com/office/drawing/2014/main" id="{DA797CB4-E53E-475E-0A49-B339A773BBF1}"/>
              </a:ext>
            </a:extLst>
          </p:cNvPr>
          <p:cNvCxnSpPr>
            <a:stCxn id="8" idx="3"/>
            <a:endCxn id="9" idx="1"/>
          </p:cNvCxnSpPr>
          <p:nvPr/>
        </p:nvCxnSpPr>
        <p:spPr>
          <a:xfrm>
            <a:off x="4111512" y="5183915"/>
            <a:ext cx="116482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546B29F3-A5F3-2500-FF83-FFB6C203A7B3}"/>
              </a:ext>
            </a:extLst>
          </p:cNvPr>
          <p:cNvSpPr txBox="1"/>
          <p:nvPr/>
        </p:nvSpPr>
        <p:spPr>
          <a:xfrm>
            <a:off x="3891360" y="5440010"/>
            <a:ext cx="1605134" cy="646331"/>
          </a:xfrm>
          <a:prstGeom prst="rect">
            <a:avLst/>
          </a:prstGeom>
          <a:noFill/>
        </p:spPr>
        <p:txBody>
          <a:bodyPr wrap="square" rtlCol="0" anchor="ctr">
            <a:spAutoFit/>
          </a:bodyPr>
          <a:lstStyle/>
          <a:p>
            <a:pPr algn="ctr"/>
            <a:r>
              <a:rPr lang="en-US"/>
              <a:t>Checksum computation</a:t>
            </a:r>
            <a:endParaRPr lang="hi-IN"/>
          </a:p>
        </p:txBody>
      </p:sp>
      <p:sp>
        <p:nvSpPr>
          <p:cNvPr id="14" name="TextBox 5">
            <a:extLst>
              <a:ext uri="{FF2B5EF4-FFF2-40B4-BE49-F238E27FC236}">
                <a16:creationId xmlns:a16="http://schemas.microsoft.com/office/drawing/2014/main" id="{730D489E-F5FC-C68C-F911-730E0ABCC251}"/>
              </a:ext>
            </a:extLst>
          </p:cNvPr>
          <p:cNvSpPr txBox="1"/>
          <p:nvPr/>
        </p:nvSpPr>
        <p:spPr>
          <a:xfrm>
            <a:off x="7318371" y="4673137"/>
            <a:ext cx="4055712" cy="1021556"/>
          </a:xfrm>
          <a:prstGeom prst="roundRect">
            <a:avLst/>
          </a:prstGeom>
          <a:solidFill>
            <a:schemeClr val="bg2"/>
          </a:solidFill>
          <a:ln>
            <a:solidFill>
              <a:srgbClr val="E86A58"/>
            </a:solidFill>
          </a:ln>
        </p:spPr>
        <p:txBody>
          <a:bodyPr wrap="square" lIns="91440" tIns="45720" rIns="91440" bIns="45720" rtlCol="0" anchor="t">
            <a:spAutoFit/>
          </a:bodyPr>
          <a:lstStyle/>
          <a:p>
            <a:r>
              <a:rPr lang="en-US">
                <a:solidFill>
                  <a:schemeClr val="bg1">
                    <a:lumMod val="65000"/>
                  </a:schemeClr>
                </a:solidFill>
                <a:latin typeface="PT Mono"/>
              </a:rPr>
              <a:t>// </a:t>
            </a:r>
            <a:r>
              <a:rPr lang="en-US" err="1">
                <a:solidFill>
                  <a:schemeClr val="bg1">
                    <a:lumMod val="65000"/>
                  </a:schemeClr>
                </a:solidFill>
                <a:latin typeface="PT Mono"/>
              </a:rPr>
              <a:t>allowlist.bomi</a:t>
            </a:r>
            <a:endParaRPr lang="en-US">
              <a:solidFill>
                <a:schemeClr val="bg1">
                  <a:lumMod val="65000"/>
                </a:schemeClr>
              </a:solidFill>
              <a:latin typeface="PT Mono"/>
            </a:endParaRPr>
          </a:p>
          <a:p>
            <a:r>
              <a:rPr lang="en-US">
                <a:latin typeface="PT Mono"/>
              </a:rPr>
              <a:t>A hash table of class name and checksums.</a:t>
            </a:r>
          </a:p>
        </p:txBody>
      </p:sp>
      <p:cxnSp>
        <p:nvCxnSpPr>
          <p:cNvPr id="16" name="Straight Arrow Connector 15">
            <a:extLst>
              <a:ext uri="{FF2B5EF4-FFF2-40B4-BE49-F238E27FC236}">
                <a16:creationId xmlns:a16="http://schemas.microsoft.com/office/drawing/2014/main" id="{081C85DE-02D4-B101-D4E9-29860AE79FC0}"/>
              </a:ext>
            </a:extLst>
          </p:cNvPr>
          <p:cNvCxnSpPr>
            <a:stCxn id="9" idx="3"/>
            <a:endCxn id="14" idx="1"/>
          </p:cNvCxnSpPr>
          <p:nvPr/>
        </p:nvCxnSpPr>
        <p:spPr>
          <a:xfrm>
            <a:off x="6611461" y="5183915"/>
            <a:ext cx="7069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74476DA7-1073-98AB-C7CA-1395FA09D949}"/>
              </a:ext>
            </a:extLst>
          </p:cNvPr>
          <p:cNvSpPr txBox="1"/>
          <p:nvPr/>
        </p:nvSpPr>
        <p:spPr>
          <a:xfrm>
            <a:off x="8290391" y="5810198"/>
            <a:ext cx="2254812" cy="369332"/>
          </a:xfrm>
          <a:prstGeom prst="rect">
            <a:avLst/>
          </a:prstGeom>
          <a:noFill/>
        </p:spPr>
        <p:txBody>
          <a:bodyPr wrap="square" rtlCol="0">
            <a:spAutoFit/>
          </a:bodyPr>
          <a:lstStyle/>
          <a:p>
            <a:r>
              <a:rPr lang="en-US">
                <a:highlight>
                  <a:srgbClr val="FFFF00"/>
                </a:highlight>
              </a:rPr>
              <a:t>Part 1 done </a:t>
            </a:r>
            <a:r>
              <a:rPr lang="hi-IN" b="0" i="0">
                <a:solidFill>
                  <a:srgbClr val="444444"/>
                </a:solidFill>
                <a:effectLst/>
                <a:latin typeface="Roboto" panose="020F0502020204030204" pitchFamily="2" charset="0"/>
              </a:rPr>
              <a:t>✅</a:t>
            </a:r>
            <a:endParaRPr lang="hi-IN">
              <a:highlight>
                <a:srgbClr val="FFFF00"/>
              </a:highlight>
            </a:endParaRPr>
          </a:p>
        </p:txBody>
      </p:sp>
    </p:spTree>
    <p:extLst>
      <p:ext uri="{BB962C8B-B14F-4D97-AF65-F5344CB8AC3E}">
        <p14:creationId xmlns:p14="http://schemas.microsoft.com/office/powerpoint/2010/main" val="1783425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p:bldP spid="14" grpId="0" animBg="1"/>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AE718-BC16-AADC-9B4F-E6C16900760A}"/>
              </a:ext>
            </a:extLst>
          </p:cNvPr>
          <p:cNvSpPr>
            <a:spLocks noGrp="1"/>
          </p:cNvSpPr>
          <p:nvPr>
            <p:ph type="title"/>
          </p:nvPr>
        </p:nvSpPr>
        <p:spPr/>
        <p:txBody>
          <a:bodyPr/>
          <a:lstStyle/>
          <a:p>
            <a:r>
              <a:rPr lang="en-IN">
                <a:highlight>
                  <a:srgbClr val="00FFFF"/>
                </a:highlight>
              </a:rPr>
              <a:t>Step 2: Enforcement</a:t>
            </a:r>
            <a:endParaRPr lang="hi-IN">
              <a:highlight>
                <a:srgbClr val="00FFFF"/>
              </a:highlight>
            </a:endParaRPr>
          </a:p>
        </p:txBody>
      </p:sp>
      <p:sp>
        <p:nvSpPr>
          <p:cNvPr id="3" name="Content Placeholder 2">
            <a:extLst>
              <a:ext uri="{FF2B5EF4-FFF2-40B4-BE49-F238E27FC236}">
                <a16:creationId xmlns:a16="http://schemas.microsoft.com/office/drawing/2014/main" id="{F6CD6679-DD31-6D83-D04A-222BFD21086B}"/>
              </a:ext>
            </a:extLst>
          </p:cNvPr>
          <p:cNvSpPr>
            <a:spLocks noGrp="1"/>
          </p:cNvSpPr>
          <p:nvPr>
            <p:ph idx="1"/>
          </p:nvPr>
        </p:nvSpPr>
        <p:spPr/>
        <p:txBody>
          <a:bodyPr/>
          <a:lstStyle/>
          <a:p>
            <a:pPr marL="0" indent="0">
              <a:buNone/>
            </a:pPr>
            <a:r>
              <a:rPr lang="en-IN"/>
              <a:t>Problem: Java class is simply loaded without any integrity.</a:t>
            </a:r>
          </a:p>
          <a:p>
            <a:pPr marL="0" indent="0">
              <a:buNone/>
            </a:pPr>
            <a:r>
              <a:rPr lang="en-IN"/>
              <a:t>Solution: We intercept loading and then verify it.</a:t>
            </a:r>
            <a:endParaRPr lang="hi-IN"/>
          </a:p>
        </p:txBody>
      </p:sp>
      <p:sp>
        <p:nvSpPr>
          <p:cNvPr id="4" name="Date Placeholder 3">
            <a:extLst>
              <a:ext uri="{FF2B5EF4-FFF2-40B4-BE49-F238E27FC236}">
                <a16:creationId xmlns:a16="http://schemas.microsoft.com/office/drawing/2014/main" id="{5EB13803-3354-604B-B763-94DB9489834A}"/>
              </a:ext>
            </a:extLst>
          </p:cNvPr>
          <p:cNvSpPr>
            <a:spLocks noGrp="1"/>
          </p:cNvSpPr>
          <p:nvPr>
            <p:ph type="dt" sz="half" idx="10"/>
          </p:nvPr>
        </p:nvSpPr>
        <p:spPr/>
        <p:txBody>
          <a:bodyPr/>
          <a:lstStyle/>
          <a:p>
            <a:r>
              <a:rPr lang="hi-IN"/>
              <a:t>06-09-2024</a:t>
            </a:r>
            <a:endParaRPr lang="sv-SE"/>
          </a:p>
        </p:txBody>
      </p:sp>
      <p:sp>
        <p:nvSpPr>
          <p:cNvPr id="5" name="Footer Placeholder 4">
            <a:extLst>
              <a:ext uri="{FF2B5EF4-FFF2-40B4-BE49-F238E27FC236}">
                <a16:creationId xmlns:a16="http://schemas.microsoft.com/office/drawing/2014/main" id="{B984A208-2904-C132-751A-CE4488C4A924}"/>
              </a:ext>
            </a:extLst>
          </p:cNvPr>
          <p:cNvSpPr>
            <a:spLocks noGrp="1"/>
          </p:cNvSpPr>
          <p:nvPr>
            <p:ph type="ftr" sz="quarter" idx="11"/>
          </p:nvPr>
        </p:nvSpPr>
        <p:spPr/>
        <p:txBody>
          <a:bodyPr/>
          <a:lstStyle/>
          <a:p>
            <a:r>
              <a:rPr lang="sv-SE"/>
              <a:t>Aman Sharma | amansha@kth.se</a:t>
            </a:r>
          </a:p>
        </p:txBody>
      </p:sp>
      <p:sp>
        <p:nvSpPr>
          <p:cNvPr id="6" name="Slide Number Placeholder 5">
            <a:extLst>
              <a:ext uri="{FF2B5EF4-FFF2-40B4-BE49-F238E27FC236}">
                <a16:creationId xmlns:a16="http://schemas.microsoft.com/office/drawing/2014/main" id="{E586F543-CFC4-EC9F-2D41-2DF5E7E325CD}"/>
              </a:ext>
            </a:extLst>
          </p:cNvPr>
          <p:cNvSpPr>
            <a:spLocks noGrp="1"/>
          </p:cNvSpPr>
          <p:nvPr>
            <p:ph type="sldNum" sz="quarter" idx="12"/>
          </p:nvPr>
        </p:nvSpPr>
        <p:spPr/>
        <p:txBody>
          <a:bodyPr/>
          <a:lstStyle/>
          <a:p>
            <a:fld id="{B716C8F4-20CD-364A-8A8E-DE130115B178}" type="slidenum">
              <a:rPr lang="sv-SE" smtClean="0"/>
              <a:t>22</a:t>
            </a:fld>
            <a:endParaRPr lang="sv-SE"/>
          </a:p>
        </p:txBody>
      </p:sp>
      <p:pic>
        <p:nvPicPr>
          <p:cNvPr id="10" name="Picture 9">
            <a:extLst>
              <a:ext uri="{FF2B5EF4-FFF2-40B4-BE49-F238E27FC236}">
                <a16:creationId xmlns:a16="http://schemas.microsoft.com/office/drawing/2014/main" id="{037E8E99-C4F5-B703-9F35-C66657F4655E}"/>
              </a:ext>
            </a:extLst>
          </p:cNvPr>
          <p:cNvPicPr>
            <a:picLocks noChangeAspect="1"/>
          </p:cNvPicPr>
          <p:nvPr/>
        </p:nvPicPr>
        <p:blipFill>
          <a:blip r:embed="rId2"/>
          <a:stretch>
            <a:fillRect/>
          </a:stretch>
        </p:blipFill>
        <p:spPr>
          <a:xfrm>
            <a:off x="10132654" y="188396"/>
            <a:ext cx="2055114" cy="2359429"/>
          </a:xfrm>
          <a:prstGeom prst="rect">
            <a:avLst/>
          </a:prstGeom>
        </p:spPr>
      </p:pic>
      <p:sp>
        <p:nvSpPr>
          <p:cNvPr id="11" name="Rectangle: Rounded Corners 10">
            <a:extLst>
              <a:ext uri="{FF2B5EF4-FFF2-40B4-BE49-F238E27FC236}">
                <a16:creationId xmlns:a16="http://schemas.microsoft.com/office/drawing/2014/main" id="{718CAE2C-9CFF-E0A8-2EE4-C5DF353AAC24}"/>
              </a:ext>
            </a:extLst>
          </p:cNvPr>
          <p:cNvSpPr/>
          <p:nvPr/>
        </p:nvSpPr>
        <p:spPr>
          <a:xfrm>
            <a:off x="1006764" y="2665901"/>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Java Application</a:t>
            </a:r>
            <a:endParaRPr lang="hi-IN">
              <a:solidFill>
                <a:schemeClr val="tx1"/>
              </a:solidFill>
            </a:endParaRPr>
          </a:p>
        </p:txBody>
      </p:sp>
      <p:sp>
        <p:nvSpPr>
          <p:cNvPr id="12" name="Rectangle: Rounded Corners 11">
            <a:extLst>
              <a:ext uri="{FF2B5EF4-FFF2-40B4-BE49-F238E27FC236}">
                <a16:creationId xmlns:a16="http://schemas.microsoft.com/office/drawing/2014/main" id="{E7E5611C-FBDB-3F25-C7C5-3E2BDB7A4E77}"/>
              </a:ext>
            </a:extLst>
          </p:cNvPr>
          <p:cNvSpPr/>
          <p:nvPr/>
        </p:nvSpPr>
        <p:spPr>
          <a:xfrm>
            <a:off x="1006764" y="4310505"/>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Java Virtual Machine</a:t>
            </a:r>
            <a:endParaRPr lang="hi-IN">
              <a:solidFill>
                <a:schemeClr val="tx1"/>
              </a:solidFill>
            </a:endParaRPr>
          </a:p>
        </p:txBody>
      </p:sp>
      <p:sp>
        <p:nvSpPr>
          <p:cNvPr id="14" name="Flowchart: Decision 13">
            <a:extLst>
              <a:ext uri="{FF2B5EF4-FFF2-40B4-BE49-F238E27FC236}">
                <a16:creationId xmlns:a16="http://schemas.microsoft.com/office/drawing/2014/main" id="{10FF5585-091F-5DE7-EE73-17647D763832}"/>
              </a:ext>
            </a:extLst>
          </p:cNvPr>
          <p:cNvSpPr/>
          <p:nvPr/>
        </p:nvSpPr>
        <p:spPr>
          <a:xfrm>
            <a:off x="3528547" y="3217264"/>
            <a:ext cx="2566657" cy="1059125"/>
          </a:xfrm>
          <a:prstGeom prst="flowChartDecision">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SBOM Runtime Watchdog</a:t>
            </a:r>
            <a:endParaRPr lang="hi-IN">
              <a:solidFill>
                <a:schemeClr val="tx1"/>
              </a:solidFill>
            </a:endParaRPr>
          </a:p>
        </p:txBody>
      </p:sp>
      <p:sp>
        <p:nvSpPr>
          <p:cNvPr id="35" name="TextBox 34">
            <a:extLst>
              <a:ext uri="{FF2B5EF4-FFF2-40B4-BE49-F238E27FC236}">
                <a16:creationId xmlns:a16="http://schemas.microsoft.com/office/drawing/2014/main" id="{C5CED243-F31A-7F99-F299-772282D5A181}"/>
              </a:ext>
            </a:extLst>
          </p:cNvPr>
          <p:cNvSpPr txBox="1"/>
          <p:nvPr/>
        </p:nvSpPr>
        <p:spPr>
          <a:xfrm>
            <a:off x="2516930" y="2275370"/>
            <a:ext cx="1210428" cy="646331"/>
          </a:xfrm>
          <a:prstGeom prst="rect">
            <a:avLst/>
          </a:prstGeom>
          <a:noFill/>
        </p:spPr>
        <p:txBody>
          <a:bodyPr wrap="square" rtlCol="0">
            <a:spAutoFit/>
          </a:bodyPr>
          <a:lstStyle/>
          <a:p>
            <a:r>
              <a:rPr lang="en-IN"/>
              <a:t>1) Load this class.</a:t>
            </a:r>
            <a:endParaRPr lang="hi-IN"/>
          </a:p>
        </p:txBody>
      </p:sp>
      <p:cxnSp>
        <p:nvCxnSpPr>
          <p:cNvPr id="43" name="Connector: Curved 42">
            <a:extLst>
              <a:ext uri="{FF2B5EF4-FFF2-40B4-BE49-F238E27FC236}">
                <a16:creationId xmlns:a16="http://schemas.microsoft.com/office/drawing/2014/main" id="{7040F647-BF4B-AF53-3187-84B8D6088398}"/>
              </a:ext>
            </a:extLst>
          </p:cNvPr>
          <p:cNvCxnSpPr>
            <a:stCxn id="14" idx="2"/>
            <a:endCxn id="12" idx="3"/>
          </p:cNvCxnSpPr>
          <p:nvPr/>
        </p:nvCxnSpPr>
        <p:spPr>
          <a:xfrm rot="5400000">
            <a:off x="3531880" y="3326073"/>
            <a:ext cx="329680" cy="2230312"/>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46" name="TextBox 5">
            <a:extLst>
              <a:ext uri="{FF2B5EF4-FFF2-40B4-BE49-F238E27FC236}">
                <a16:creationId xmlns:a16="http://schemas.microsoft.com/office/drawing/2014/main" id="{D9FA85B9-DD3E-496A-CAB3-67CEC1DA262B}"/>
              </a:ext>
            </a:extLst>
          </p:cNvPr>
          <p:cNvSpPr txBox="1"/>
          <p:nvPr/>
        </p:nvSpPr>
        <p:spPr>
          <a:xfrm>
            <a:off x="3065396" y="5491162"/>
            <a:ext cx="3492958" cy="715089"/>
          </a:xfrm>
          <a:prstGeom prst="roundRect">
            <a:avLst/>
          </a:prstGeom>
          <a:solidFill>
            <a:schemeClr val="bg2"/>
          </a:solidFill>
          <a:ln>
            <a:solidFill>
              <a:srgbClr val="E86A58"/>
            </a:solidFill>
          </a:ln>
        </p:spPr>
        <p:txBody>
          <a:bodyPr wrap="square" lIns="91440" tIns="45720" rIns="91440" bIns="45720" rtlCol="0" anchor="t">
            <a:spAutoFit/>
          </a:bodyPr>
          <a:lstStyle/>
          <a:p>
            <a:r>
              <a:rPr lang="en-US">
                <a:latin typeface="PT Mono"/>
              </a:rPr>
              <a:t>Bill of Material Index</a:t>
            </a:r>
          </a:p>
          <a:p>
            <a:r>
              <a:rPr lang="en-US">
                <a:latin typeface="PT Mono"/>
              </a:rPr>
              <a:t>(Allowlist)</a:t>
            </a:r>
          </a:p>
        </p:txBody>
      </p:sp>
      <p:sp>
        <p:nvSpPr>
          <p:cNvPr id="47" name="TextBox 46">
            <a:extLst>
              <a:ext uri="{FF2B5EF4-FFF2-40B4-BE49-F238E27FC236}">
                <a16:creationId xmlns:a16="http://schemas.microsoft.com/office/drawing/2014/main" id="{3CC9C1A5-2E64-E6B6-10E9-8CB7765FC293}"/>
              </a:ext>
            </a:extLst>
          </p:cNvPr>
          <p:cNvSpPr txBox="1"/>
          <p:nvPr/>
        </p:nvSpPr>
        <p:spPr>
          <a:xfrm>
            <a:off x="4969755" y="4209022"/>
            <a:ext cx="1431047" cy="646331"/>
          </a:xfrm>
          <a:prstGeom prst="rect">
            <a:avLst/>
          </a:prstGeom>
          <a:noFill/>
        </p:spPr>
        <p:txBody>
          <a:bodyPr wrap="square" rtlCol="0">
            <a:spAutoFit/>
          </a:bodyPr>
          <a:lstStyle/>
          <a:p>
            <a:r>
              <a:rPr lang="en-IN"/>
              <a:t>2) Is the class there?</a:t>
            </a:r>
            <a:endParaRPr lang="hi-IN"/>
          </a:p>
        </p:txBody>
      </p:sp>
      <p:cxnSp>
        <p:nvCxnSpPr>
          <p:cNvPr id="49" name="Straight Arrow Connector 48">
            <a:extLst>
              <a:ext uri="{FF2B5EF4-FFF2-40B4-BE49-F238E27FC236}">
                <a16:creationId xmlns:a16="http://schemas.microsoft.com/office/drawing/2014/main" id="{33C69B87-362A-4E80-E162-0F7CC7AAE0A9}"/>
              </a:ext>
            </a:extLst>
          </p:cNvPr>
          <p:cNvCxnSpPr>
            <a:cxnSpLocks/>
          </p:cNvCxnSpPr>
          <p:nvPr/>
        </p:nvCxnSpPr>
        <p:spPr>
          <a:xfrm flipH="1">
            <a:off x="4890815" y="4276389"/>
            <a:ext cx="1" cy="12147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2F1AFC4D-B5BB-8FEA-A6A2-CF8A7E7A0D17}"/>
              </a:ext>
            </a:extLst>
          </p:cNvPr>
          <p:cNvCxnSpPr>
            <a:cxnSpLocks/>
          </p:cNvCxnSpPr>
          <p:nvPr/>
        </p:nvCxnSpPr>
        <p:spPr>
          <a:xfrm flipV="1">
            <a:off x="4785563" y="4276389"/>
            <a:ext cx="1" cy="12147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3" name="TextBox 52">
            <a:extLst>
              <a:ext uri="{FF2B5EF4-FFF2-40B4-BE49-F238E27FC236}">
                <a16:creationId xmlns:a16="http://schemas.microsoft.com/office/drawing/2014/main" id="{B9947816-A0B7-CC9A-67F1-2FFE2CA8513F}"/>
              </a:ext>
            </a:extLst>
          </p:cNvPr>
          <p:cNvSpPr txBox="1"/>
          <p:nvPr/>
        </p:nvSpPr>
        <p:spPr>
          <a:xfrm>
            <a:off x="3957304" y="5121830"/>
            <a:ext cx="821731" cy="369332"/>
          </a:xfrm>
          <a:prstGeom prst="rect">
            <a:avLst/>
          </a:prstGeom>
          <a:noFill/>
        </p:spPr>
        <p:txBody>
          <a:bodyPr wrap="square" rtlCol="0">
            <a:spAutoFit/>
          </a:bodyPr>
          <a:lstStyle/>
          <a:p>
            <a:r>
              <a:rPr lang="en-IN"/>
              <a:t>3) Yes</a:t>
            </a:r>
            <a:endParaRPr lang="hi-IN"/>
          </a:p>
        </p:txBody>
      </p:sp>
      <p:sp>
        <p:nvSpPr>
          <p:cNvPr id="54" name="TextBox 53">
            <a:extLst>
              <a:ext uri="{FF2B5EF4-FFF2-40B4-BE49-F238E27FC236}">
                <a16:creationId xmlns:a16="http://schemas.microsoft.com/office/drawing/2014/main" id="{437B504E-64A7-A6CE-26BE-2CA13568B957}"/>
              </a:ext>
            </a:extLst>
          </p:cNvPr>
          <p:cNvSpPr txBox="1"/>
          <p:nvPr/>
        </p:nvSpPr>
        <p:spPr>
          <a:xfrm>
            <a:off x="3075174" y="3890979"/>
            <a:ext cx="1210428" cy="646331"/>
          </a:xfrm>
          <a:prstGeom prst="rect">
            <a:avLst/>
          </a:prstGeom>
          <a:noFill/>
        </p:spPr>
        <p:txBody>
          <a:bodyPr wrap="square" rtlCol="0">
            <a:spAutoFit/>
          </a:bodyPr>
          <a:lstStyle/>
          <a:p>
            <a:r>
              <a:rPr lang="en-IN"/>
              <a:t>4) Can be executed.</a:t>
            </a:r>
            <a:endParaRPr lang="hi-IN"/>
          </a:p>
        </p:txBody>
      </p:sp>
      <p:pic>
        <p:nvPicPr>
          <p:cNvPr id="56" name="Picture 55" descr="A close-up of a card&#10;&#10;Description automatically generated">
            <a:extLst>
              <a:ext uri="{FF2B5EF4-FFF2-40B4-BE49-F238E27FC236}">
                <a16:creationId xmlns:a16="http://schemas.microsoft.com/office/drawing/2014/main" id="{47A14448-D946-EEFE-02D2-C55FB57BB401}"/>
              </a:ext>
            </a:extLst>
          </p:cNvPr>
          <p:cNvPicPr>
            <a:picLocks noChangeAspect="1"/>
          </p:cNvPicPr>
          <p:nvPr/>
        </p:nvPicPr>
        <p:blipFill>
          <a:blip r:embed="rId3"/>
          <a:stretch>
            <a:fillRect/>
          </a:stretch>
        </p:blipFill>
        <p:spPr>
          <a:xfrm>
            <a:off x="3613564" y="2344817"/>
            <a:ext cx="478166" cy="478166"/>
          </a:xfrm>
          <a:prstGeom prst="rect">
            <a:avLst/>
          </a:prstGeom>
        </p:spPr>
      </p:pic>
      <p:pic>
        <p:nvPicPr>
          <p:cNvPr id="58" name="Picture 57" descr="A screen shot of a phone&#10;&#10;Description automatically generated">
            <a:extLst>
              <a:ext uri="{FF2B5EF4-FFF2-40B4-BE49-F238E27FC236}">
                <a16:creationId xmlns:a16="http://schemas.microsoft.com/office/drawing/2014/main" id="{99FDC9A3-6CB0-333E-585A-ACD351095E6D}"/>
              </a:ext>
            </a:extLst>
          </p:cNvPr>
          <p:cNvPicPr>
            <a:picLocks noChangeAspect="1"/>
          </p:cNvPicPr>
          <p:nvPr/>
        </p:nvPicPr>
        <p:blipFill>
          <a:blip r:embed="rId4"/>
          <a:stretch>
            <a:fillRect/>
          </a:stretch>
        </p:blipFill>
        <p:spPr>
          <a:xfrm>
            <a:off x="3223277" y="4606068"/>
            <a:ext cx="448271" cy="481891"/>
          </a:xfrm>
          <a:prstGeom prst="rect">
            <a:avLst/>
          </a:prstGeom>
        </p:spPr>
      </p:pic>
      <p:pic>
        <p:nvPicPr>
          <p:cNvPr id="7" name="Bildobjekt 6" descr="En bild som visar text, skärmbild, programvara, design&#10;&#10;Automatiskt genererad beskrivning">
            <a:extLst>
              <a:ext uri="{FF2B5EF4-FFF2-40B4-BE49-F238E27FC236}">
                <a16:creationId xmlns:a16="http://schemas.microsoft.com/office/drawing/2014/main" id="{4B7D21D0-40BD-9BAC-431A-6E8354EA2FBF}"/>
              </a:ext>
            </a:extLst>
          </p:cNvPr>
          <p:cNvPicPr>
            <a:picLocks noChangeAspect="1"/>
          </p:cNvPicPr>
          <p:nvPr/>
        </p:nvPicPr>
        <p:blipFill>
          <a:blip r:embed="rId5"/>
          <a:stretch>
            <a:fillRect/>
          </a:stretch>
        </p:blipFill>
        <p:spPr>
          <a:xfrm>
            <a:off x="7760924" y="3089364"/>
            <a:ext cx="3699023" cy="3235843"/>
          </a:xfrm>
          <a:prstGeom prst="rect">
            <a:avLst/>
          </a:prstGeom>
        </p:spPr>
      </p:pic>
      <p:cxnSp>
        <p:nvCxnSpPr>
          <p:cNvPr id="60" name="Straight Arrow Connector 59">
            <a:extLst>
              <a:ext uri="{FF2B5EF4-FFF2-40B4-BE49-F238E27FC236}">
                <a16:creationId xmlns:a16="http://schemas.microsoft.com/office/drawing/2014/main" id="{FB0A419D-55C2-A1E5-6CEA-AFF4A485F842}"/>
              </a:ext>
            </a:extLst>
          </p:cNvPr>
          <p:cNvCxnSpPr>
            <a:stCxn id="14" idx="3"/>
            <a:endCxn id="7" idx="1"/>
          </p:cNvCxnSpPr>
          <p:nvPr/>
        </p:nvCxnSpPr>
        <p:spPr>
          <a:xfrm>
            <a:off x="6095204" y="3746827"/>
            <a:ext cx="1665720" cy="9604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85872E03-D2BB-0245-34B5-0D7574B10EDF}"/>
              </a:ext>
            </a:extLst>
          </p:cNvPr>
          <p:cNvSpPr txBox="1"/>
          <p:nvPr/>
        </p:nvSpPr>
        <p:spPr>
          <a:xfrm>
            <a:off x="6171998" y="2942187"/>
            <a:ext cx="1509986" cy="923330"/>
          </a:xfrm>
          <a:prstGeom prst="rect">
            <a:avLst/>
          </a:prstGeom>
          <a:noFill/>
        </p:spPr>
        <p:txBody>
          <a:bodyPr wrap="square" rtlCol="0">
            <a:spAutoFit/>
          </a:bodyPr>
          <a:lstStyle/>
          <a:p>
            <a:r>
              <a:rPr lang="en-IN"/>
              <a:t>4) Terminate and log incident</a:t>
            </a:r>
            <a:endParaRPr lang="hi-IN"/>
          </a:p>
        </p:txBody>
      </p:sp>
      <p:sp>
        <p:nvSpPr>
          <p:cNvPr id="65" name="TextBox 64">
            <a:extLst>
              <a:ext uri="{FF2B5EF4-FFF2-40B4-BE49-F238E27FC236}">
                <a16:creationId xmlns:a16="http://schemas.microsoft.com/office/drawing/2014/main" id="{7FFD8A5E-D669-DE49-009A-C03A093E3C23}"/>
              </a:ext>
            </a:extLst>
          </p:cNvPr>
          <p:cNvSpPr txBox="1"/>
          <p:nvPr/>
        </p:nvSpPr>
        <p:spPr>
          <a:xfrm>
            <a:off x="8681612" y="2592132"/>
            <a:ext cx="2254812" cy="369332"/>
          </a:xfrm>
          <a:prstGeom prst="rect">
            <a:avLst/>
          </a:prstGeom>
          <a:noFill/>
        </p:spPr>
        <p:txBody>
          <a:bodyPr wrap="square" rtlCol="0">
            <a:spAutoFit/>
          </a:bodyPr>
          <a:lstStyle/>
          <a:p>
            <a:r>
              <a:rPr lang="en-US">
                <a:highlight>
                  <a:srgbClr val="FFFF00"/>
                </a:highlight>
              </a:rPr>
              <a:t>Part 2 done </a:t>
            </a:r>
            <a:r>
              <a:rPr lang="hi-IN" b="0" i="0">
                <a:solidFill>
                  <a:srgbClr val="444444"/>
                </a:solidFill>
                <a:effectLst/>
                <a:latin typeface="Roboto" panose="020F0502020204030204" pitchFamily="2" charset="0"/>
              </a:rPr>
              <a:t>✅</a:t>
            </a:r>
            <a:endParaRPr lang="hi-IN">
              <a:highlight>
                <a:srgbClr val="FFFF00"/>
              </a:highlight>
            </a:endParaRPr>
          </a:p>
        </p:txBody>
      </p:sp>
      <p:cxnSp>
        <p:nvCxnSpPr>
          <p:cNvPr id="71" name="Connector: Curved 70">
            <a:extLst>
              <a:ext uri="{FF2B5EF4-FFF2-40B4-BE49-F238E27FC236}">
                <a16:creationId xmlns:a16="http://schemas.microsoft.com/office/drawing/2014/main" id="{CD531E6B-A619-E3F7-55C9-40ABC51197F2}"/>
              </a:ext>
            </a:extLst>
          </p:cNvPr>
          <p:cNvCxnSpPr>
            <a:cxnSpLocks/>
          </p:cNvCxnSpPr>
          <p:nvPr/>
        </p:nvCxnSpPr>
        <p:spPr>
          <a:xfrm>
            <a:off x="2581564" y="2961465"/>
            <a:ext cx="2230312" cy="255799"/>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7388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35" grpId="0"/>
      <p:bldP spid="46" grpId="0" animBg="1"/>
      <p:bldP spid="47" grpId="0"/>
      <p:bldP spid="53" grpId="0"/>
      <p:bldP spid="54" grpId="0"/>
      <p:bldP spid="63" grpId="0"/>
      <p:bldP spid="6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9AEF5-01E6-D0B6-B47B-53BF6FA3A9E1}"/>
              </a:ext>
            </a:extLst>
          </p:cNvPr>
          <p:cNvSpPr>
            <a:spLocks noGrp="1"/>
          </p:cNvSpPr>
          <p:nvPr>
            <p:ph type="title"/>
          </p:nvPr>
        </p:nvSpPr>
        <p:spPr/>
        <p:txBody>
          <a:bodyPr/>
          <a:lstStyle/>
          <a:p>
            <a:r>
              <a:rPr lang="en-IN"/>
              <a:t>Test run</a:t>
            </a:r>
            <a:endParaRPr lang="hi-IN"/>
          </a:p>
        </p:txBody>
      </p:sp>
      <p:sp>
        <p:nvSpPr>
          <p:cNvPr id="3" name="Content Placeholder 2">
            <a:extLst>
              <a:ext uri="{FF2B5EF4-FFF2-40B4-BE49-F238E27FC236}">
                <a16:creationId xmlns:a16="http://schemas.microsoft.com/office/drawing/2014/main" id="{29244FEB-E5EB-4306-DA53-39EC416FDAC8}"/>
              </a:ext>
            </a:extLst>
          </p:cNvPr>
          <p:cNvSpPr>
            <a:spLocks noGrp="1"/>
          </p:cNvSpPr>
          <p:nvPr>
            <p:ph idx="1"/>
          </p:nvPr>
        </p:nvSpPr>
        <p:spPr/>
        <p:txBody>
          <a:bodyPr/>
          <a:lstStyle/>
          <a:p>
            <a:pPr marL="0" indent="0">
              <a:buNone/>
            </a:pPr>
            <a:r>
              <a:rPr lang="en-IN"/>
              <a:t>Okay, we seem to be done. Let’s see what happened initially.</a:t>
            </a:r>
          </a:p>
          <a:p>
            <a:pPr marL="0" indent="0">
              <a:buNone/>
            </a:pPr>
            <a:endParaRPr lang="en-IN"/>
          </a:p>
          <a:p>
            <a:pPr marL="0" indent="0">
              <a:buNone/>
            </a:pPr>
            <a:r>
              <a:rPr lang="en-IN"/>
              <a:t>Problem 1: There seems to be false-positives. This class</a:t>
            </a:r>
          </a:p>
          <a:p>
            <a:pPr marL="0" indent="0">
              <a:buNone/>
            </a:pPr>
            <a:r>
              <a:rPr lang="en-IN"/>
              <a:t>was in the allowlist.</a:t>
            </a:r>
          </a:p>
          <a:p>
            <a:pPr marL="0" indent="0">
              <a:buNone/>
            </a:pPr>
            <a:endParaRPr lang="en-IN"/>
          </a:p>
          <a:p>
            <a:pPr marL="0" indent="0">
              <a:buNone/>
            </a:pPr>
            <a:r>
              <a:rPr lang="en-IN"/>
              <a:t>Problem 2: There seems to be non-determinism in</a:t>
            </a:r>
          </a:p>
          <a:p>
            <a:pPr marL="0" indent="0">
              <a:buNone/>
            </a:pPr>
            <a:r>
              <a:rPr lang="en-IN"/>
              <a:t>runtime generated code.</a:t>
            </a:r>
          </a:p>
          <a:p>
            <a:pPr marL="0" indent="0">
              <a:buNone/>
            </a:pPr>
            <a:endParaRPr lang="en-IN"/>
          </a:p>
          <a:p>
            <a:pPr marL="0" indent="0">
              <a:buNone/>
            </a:pPr>
            <a:r>
              <a:rPr lang="en-IN"/>
              <a:t>Solution: Let’s ignore this non-deterministic features.</a:t>
            </a:r>
          </a:p>
        </p:txBody>
      </p:sp>
      <p:sp>
        <p:nvSpPr>
          <p:cNvPr id="4" name="Date Placeholder 3">
            <a:extLst>
              <a:ext uri="{FF2B5EF4-FFF2-40B4-BE49-F238E27FC236}">
                <a16:creationId xmlns:a16="http://schemas.microsoft.com/office/drawing/2014/main" id="{C8A1EC93-874C-5A89-FB0C-D51A4AFE3B4A}"/>
              </a:ext>
            </a:extLst>
          </p:cNvPr>
          <p:cNvSpPr>
            <a:spLocks noGrp="1"/>
          </p:cNvSpPr>
          <p:nvPr>
            <p:ph type="dt" sz="half" idx="10"/>
          </p:nvPr>
        </p:nvSpPr>
        <p:spPr/>
        <p:txBody>
          <a:bodyPr/>
          <a:lstStyle/>
          <a:p>
            <a:r>
              <a:rPr lang="hi-IN"/>
              <a:t>06-09-2024</a:t>
            </a:r>
            <a:endParaRPr lang="sv-SE"/>
          </a:p>
        </p:txBody>
      </p:sp>
      <p:sp>
        <p:nvSpPr>
          <p:cNvPr id="5" name="Footer Placeholder 4">
            <a:extLst>
              <a:ext uri="{FF2B5EF4-FFF2-40B4-BE49-F238E27FC236}">
                <a16:creationId xmlns:a16="http://schemas.microsoft.com/office/drawing/2014/main" id="{C9E9871C-9F8B-178E-8F60-7E6CE78A6864}"/>
              </a:ext>
            </a:extLst>
          </p:cNvPr>
          <p:cNvSpPr>
            <a:spLocks noGrp="1"/>
          </p:cNvSpPr>
          <p:nvPr>
            <p:ph type="ftr" sz="quarter" idx="11"/>
          </p:nvPr>
        </p:nvSpPr>
        <p:spPr/>
        <p:txBody>
          <a:bodyPr/>
          <a:lstStyle/>
          <a:p>
            <a:r>
              <a:rPr lang="sv-SE"/>
              <a:t>Aman Sharma | amansha@kth.se</a:t>
            </a:r>
          </a:p>
        </p:txBody>
      </p:sp>
      <p:sp>
        <p:nvSpPr>
          <p:cNvPr id="6" name="Slide Number Placeholder 5">
            <a:extLst>
              <a:ext uri="{FF2B5EF4-FFF2-40B4-BE49-F238E27FC236}">
                <a16:creationId xmlns:a16="http://schemas.microsoft.com/office/drawing/2014/main" id="{D94F86EE-2212-BE05-0964-4687C6A90B45}"/>
              </a:ext>
            </a:extLst>
          </p:cNvPr>
          <p:cNvSpPr>
            <a:spLocks noGrp="1"/>
          </p:cNvSpPr>
          <p:nvPr>
            <p:ph type="sldNum" sz="quarter" idx="12"/>
          </p:nvPr>
        </p:nvSpPr>
        <p:spPr/>
        <p:txBody>
          <a:bodyPr/>
          <a:lstStyle/>
          <a:p>
            <a:fld id="{B716C8F4-20CD-364A-8A8E-DE130115B178}" type="slidenum">
              <a:rPr lang="sv-SE" smtClean="0"/>
              <a:t>23</a:t>
            </a:fld>
            <a:endParaRPr lang="sv-SE"/>
          </a:p>
        </p:txBody>
      </p:sp>
      <p:pic>
        <p:nvPicPr>
          <p:cNvPr id="7" name="Bildobjekt 6">
            <a:extLst>
              <a:ext uri="{FF2B5EF4-FFF2-40B4-BE49-F238E27FC236}">
                <a16:creationId xmlns:a16="http://schemas.microsoft.com/office/drawing/2014/main" id="{445FF5E3-06C8-39BF-BD8A-C42F5673D075}"/>
              </a:ext>
            </a:extLst>
          </p:cNvPr>
          <p:cNvPicPr>
            <a:picLocks noChangeAspect="1"/>
          </p:cNvPicPr>
          <p:nvPr/>
        </p:nvPicPr>
        <p:blipFill>
          <a:blip r:embed="rId3"/>
          <a:stretch>
            <a:fillRect/>
          </a:stretch>
        </p:blipFill>
        <p:spPr>
          <a:xfrm>
            <a:off x="7092388" y="2143124"/>
            <a:ext cx="4258417" cy="3348038"/>
          </a:xfrm>
          <a:prstGeom prst="rect">
            <a:avLst/>
          </a:prstGeom>
        </p:spPr>
      </p:pic>
    </p:spTree>
    <p:extLst>
      <p:ext uri="{BB962C8B-B14F-4D97-AF65-F5344CB8AC3E}">
        <p14:creationId xmlns:p14="http://schemas.microsoft.com/office/powerpoint/2010/main" val="76274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CCAE4-C9A2-4B8A-5C06-47E923224A2E}"/>
              </a:ext>
            </a:extLst>
          </p:cNvPr>
          <p:cNvSpPr>
            <a:spLocks noGrp="1"/>
          </p:cNvSpPr>
          <p:nvPr>
            <p:ph type="title"/>
          </p:nvPr>
        </p:nvSpPr>
        <p:spPr/>
        <p:txBody>
          <a:bodyPr/>
          <a:lstStyle/>
          <a:p>
            <a:r>
              <a:rPr lang="en-IN"/>
              <a:t>Bytecode Canonicalization</a:t>
            </a:r>
            <a:endParaRPr lang="hi-IN"/>
          </a:p>
        </p:txBody>
      </p:sp>
      <p:sp>
        <p:nvSpPr>
          <p:cNvPr id="4" name="Date Placeholder 3">
            <a:extLst>
              <a:ext uri="{FF2B5EF4-FFF2-40B4-BE49-F238E27FC236}">
                <a16:creationId xmlns:a16="http://schemas.microsoft.com/office/drawing/2014/main" id="{64CA2946-CB54-2835-9079-437AA19EFCA8}"/>
              </a:ext>
            </a:extLst>
          </p:cNvPr>
          <p:cNvSpPr>
            <a:spLocks noGrp="1"/>
          </p:cNvSpPr>
          <p:nvPr>
            <p:ph type="dt" sz="half" idx="10"/>
          </p:nvPr>
        </p:nvSpPr>
        <p:spPr/>
        <p:txBody>
          <a:bodyPr/>
          <a:lstStyle/>
          <a:p>
            <a:r>
              <a:rPr lang="hi-IN"/>
              <a:t>06-09-2024</a:t>
            </a:r>
            <a:endParaRPr lang="sv-SE"/>
          </a:p>
        </p:txBody>
      </p:sp>
      <p:sp>
        <p:nvSpPr>
          <p:cNvPr id="5" name="Footer Placeholder 4">
            <a:extLst>
              <a:ext uri="{FF2B5EF4-FFF2-40B4-BE49-F238E27FC236}">
                <a16:creationId xmlns:a16="http://schemas.microsoft.com/office/drawing/2014/main" id="{938DC6A1-7CA2-2728-B0CE-D7FAEAB6AEC8}"/>
              </a:ext>
            </a:extLst>
          </p:cNvPr>
          <p:cNvSpPr>
            <a:spLocks noGrp="1"/>
          </p:cNvSpPr>
          <p:nvPr>
            <p:ph type="ftr" sz="quarter" idx="11"/>
          </p:nvPr>
        </p:nvSpPr>
        <p:spPr/>
        <p:txBody>
          <a:bodyPr/>
          <a:lstStyle/>
          <a:p>
            <a:r>
              <a:rPr lang="sv-SE"/>
              <a:t>Aman Sharma | amansha@kth.se</a:t>
            </a:r>
          </a:p>
        </p:txBody>
      </p:sp>
      <p:sp>
        <p:nvSpPr>
          <p:cNvPr id="6" name="Slide Number Placeholder 5">
            <a:extLst>
              <a:ext uri="{FF2B5EF4-FFF2-40B4-BE49-F238E27FC236}">
                <a16:creationId xmlns:a16="http://schemas.microsoft.com/office/drawing/2014/main" id="{ED0AB12B-C024-3009-BA7E-3FDC6F13CCE9}"/>
              </a:ext>
            </a:extLst>
          </p:cNvPr>
          <p:cNvSpPr>
            <a:spLocks noGrp="1"/>
          </p:cNvSpPr>
          <p:nvPr>
            <p:ph type="sldNum" sz="quarter" idx="12"/>
          </p:nvPr>
        </p:nvSpPr>
        <p:spPr/>
        <p:txBody>
          <a:bodyPr/>
          <a:lstStyle/>
          <a:p>
            <a:fld id="{B716C8F4-20CD-364A-8A8E-DE130115B178}" type="slidenum">
              <a:rPr lang="sv-SE" smtClean="0"/>
              <a:t>24</a:t>
            </a:fld>
            <a:endParaRPr lang="sv-SE"/>
          </a:p>
        </p:txBody>
      </p:sp>
      <p:sp>
        <p:nvSpPr>
          <p:cNvPr id="11" name="Content Placeholder 10">
            <a:extLst>
              <a:ext uri="{FF2B5EF4-FFF2-40B4-BE49-F238E27FC236}">
                <a16:creationId xmlns:a16="http://schemas.microsoft.com/office/drawing/2014/main" id="{D9D95543-0ADF-CABF-00CF-3517C941B5AB}"/>
              </a:ext>
            </a:extLst>
          </p:cNvPr>
          <p:cNvSpPr>
            <a:spLocks noGrp="1"/>
          </p:cNvSpPr>
          <p:nvPr>
            <p:ph idx="1"/>
          </p:nvPr>
        </p:nvSpPr>
        <p:spPr>
          <a:xfrm>
            <a:off x="600076" y="1366838"/>
            <a:ext cx="3175936" cy="4959313"/>
          </a:xfrm>
        </p:spPr>
        <p:txBody>
          <a:bodyPr/>
          <a:lstStyle/>
          <a:p>
            <a:r>
              <a:rPr lang="en-US" err="1"/>
              <a:t>Classnames</a:t>
            </a:r>
            <a:r>
              <a:rPr lang="en-US"/>
              <a:t> could change across different executions.</a:t>
            </a:r>
          </a:p>
          <a:p>
            <a:r>
              <a:rPr lang="en-US"/>
              <a:t>The type references change.</a:t>
            </a:r>
          </a:p>
          <a:p>
            <a:r>
              <a:rPr lang="en-US"/>
              <a:t>The order of method is not fixed.</a:t>
            </a:r>
            <a:endParaRPr lang="hi-IN"/>
          </a:p>
        </p:txBody>
      </p:sp>
      <p:pic>
        <p:nvPicPr>
          <p:cNvPr id="13" name="Picture 12">
            <a:extLst>
              <a:ext uri="{FF2B5EF4-FFF2-40B4-BE49-F238E27FC236}">
                <a16:creationId xmlns:a16="http://schemas.microsoft.com/office/drawing/2014/main" id="{EED3CDD4-6174-1160-494C-5D8365BA3EBE}"/>
              </a:ext>
            </a:extLst>
          </p:cNvPr>
          <p:cNvPicPr>
            <a:picLocks noChangeAspect="1"/>
          </p:cNvPicPr>
          <p:nvPr/>
        </p:nvPicPr>
        <p:blipFill>
          <a:blip r:embed="rId2"/>
          <a:stretch>
            <a:fillRect/>
          </a:stretch>
        </p:blipFill>
        <p:spPr>
          <a:xfrm>
            <a:off x="4645067" y="1366838"/>
            <a:ext cx="6172210" cy="4527789"/>
          </a:xfrm>
          <a:prstGeom prst="rect">
            <a:avLst/>
          </a:prstGeom>
        </p:spPr>
      </p:pic>
    </p:spTree>
    <p:extLst>
      <p:ext uri="{BB962C8B-B14F-4D97-AF65-F5344CB8AC3E}">
        <p14:creationId xmlns:p14="http://schemas.microsoft.com/office/powerpoint/2010/main" val="1714684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CEED4-8FCE-DA78-64BD-4DF1CF8C270A}"/>
              </a:ext>
            </a:extLst>
          </p:cNvPr>
          <p:cNvSpPr>
            <a:spLocks noGrp="1"/>
          </p:cNvSpPr>
          <p:nvPr>
            <p:ph type="title"/>
          </p:nvPr>
        </p:nvSpPr>
        <p:spPr/>
        <p:txBody>
          <a:bodyPr/>
          <a:lstStyle/>
          <a:p>
            <a:r>
              <a:rPr lang="en-US"/>
              <a:t>Novel Concepts </a:t>
            </a:r>
            <a:r>
              <a:rPr lang="en-US" err="1"/>
              <a:t>Summarised</a:t>
            </a:r>
            <a:endParaRPr lang="hi-IN"/>
          </a:p>
        </p:txBody>
      </p:sp>
      <p:sp>
        <p:nvSpPr>
          <p:cNvPr id="3" name="Content Placeholder 2">
            <a:extLst>
              <a:ext uri="{FF2B5EF4-FFF2-40B4-BE49-F238E27FC236}">
                <a16:creationId xmlns:a16="http://schemas.microsoft.com/office/drawing/2014/main" id="{37E95E89-9777-2333-BA0D-C132820D283E}"/>
              </a:ext>
            </a:extLst>
          </p:cNvPr>
          <p:cNvSpPr>
            <a:spLocks noGrp="1"/>
          </p:cNvSpPr>
          <p:nvPr>
            <p:ph idx="1"/>
          </p:nvPr>
        </p:nvSpPr>
        <p:spPr/>
        <p:txBody>
          <a:bodyPr vert="horz" lIns="91440" tIns="45720" rIns="91440" bIns="45720" rtlCol="0" anchor="t">
            <a:noAutofit/>
          </a:bodyPr>
          <a:lstStyle/>
          <a:p>
            <a:pPr marL="0" indent="0">
              <a:buNone/>
            </a:pPr>
            <a:r>
              <a:rPr lang="en-US"/>
              <a:t>Problem: what to index?</a:t>
            </a:r>
          </a:p>
          <a:p>
            <a:pPr marL="0" indent="0">
              <a:buNone/>
            </a:pPr>
            <a:r>
              <a:rPr lang="en-US"/>
              <a:t>Solution: </a:t>
            </a:r>
            <a:r>
              <a:rPr lang="en-US">
                <a:highlight>
                  <a:srgbClr val="FFFF00"/>
                </a:highlight>
              </a:rPr>
              <a:t>3 indexers</a:t>
            </a:r>
            <a:r>
              <a:rPr lang="en-US"/>
              <a:t> for built-in classes source code, dependencies, and dynamic code.</a:t>
            </a:r>
          </a:p>
          <a:p>
            <a:pPr marL="0" indent="0">
              <a:buNone/>
            </a:pPr>
            <a:endParaRPr lang="en-US"/>
          </a:p>
          <a:p>
            <a:pPr marL="0" indent="0">
              <a:buNone/>
            </a:pPr>
            <a:r>
              <a:rPr lang="en-US"/>
              <a:t>Problem: how to load class with verification</a:t>
            </a:r>
          </a:p>
          <a:p>
            <a:pPr marL="0" indent="0">
              <a:buNone/>
            </a:pPr>
            <a:r>
              <a:rPr lang="en-US"/>
              <a:t>Solution: </a:t>
            </a:r>
            <a:r>
              <a:rPr lang="en-US">
                <a:highlight>
                  <a:srgbClr val="FFFF00"/>
                </a:highlight>
              </a:rPr>
              <a:t>SBOM Runtime Watchdog</a:t>
            </a:r>
            <a:r>
              <a:rPr lang="en-US"/>
              <a:t> is a novel tool to intercept Java </a:t>
            </a:r>
            <a:r>
              <a:rPr lang="en-US" err="1"/>
              <a:t>classloading</a:t>
            </a:r>
            <a:r>
              <a:rPr lang="en-US"/>
              <a:t> and verify integrity of each Java class.</a:t>
            </a:r>
          </a:p>
          <a:p>
            <a:pPr marL="0" indent="0">
              <a:buNone/>
            </a:pPr>
            <a:endParaRPr lang="en-US"/>
          </a:p>
          <a:p>
            <a:pPr marL="0" indent="0">
              <a:buNone/>
            </a:pPr>
            <a:r>
              <a:rPr lang="en-US"/>
              <a:t>Problem: non-determinism of Java bytecode.</a:t>
            </a:r>
          </a:p>
          <a:p>
            <a:pPr marL="0" indent="0">
              <a:buNone/>
            </a:pPr>
            <a:r>
              <a:rPr lang="en-US"/>
              <a:t>Solution: </a:t>
            </a:r>
            <a:r>
              <a:rPr lang="en-US">
                <a:highlight>
                  <a:srgbClr val="FFFF00"/>
                </a:highlight>
              </a:rPr>
              <a:t>Bytecode </a:t>
            </a:r>
            <a:r>
              <a:rPr lang="en-US" err="1">
                <a:highlight>
                  <a:srgbClr val="FFFF00"/>
                </a:highlight>
              </a:rPr>
              <a:t>Canonincalization</a:t>
            </a:r>
            <a:r>
              <a:rPr lang="en-US"/>
              <a:t>.</a:t>
            </a:r>
          </a:p>
          <a:p>
            <a:pPr marL="0" indent="0">
              <a:buNone/>
            </a:pPr>
            <a:endParaRPr lang="en-US"/>
          </a:p>
          <a:p>
            <a:pPr marL="0" indent="0">
              <a:buNone/>
            </a:pPr>
            <a:r>
              <a:rPr lang="en-US"/>
              <a:t>Problem: I miss blue screen of death in Linux (just kidding, no one likes kernel panic) </a:t>
            </a:r>
            <a:r>
              <a:rPr lang="en-US">
                <a:sym typeface="Wingdings" panose="05000000000000000000" pitchFamily="2" charset="2"/>
              </a:rPr>
              <a:t></a:t>
            </a:r>
          </a:p>
          <a:p>
            <a:pPr marL="0" indent="0">
              <a:buNone/>
            </a:pPr>
            <a:r>
              <a:rPr lang="en-US">
                <a:sym typeface="Wingdings" panose="05000000000000000000" pitchFamily="2" charset="2"/>
              </a:rPr>
              <a:t>Solution: </a:t>
            </a:r>
            <a:endParaRPr lang="hi-IN"/>
          </a:p>
        </p:txBody>
      </p:sp>
      <p:sp>
        <p:nvSpPr>
          <p:cNvPr id="4" name="Date Placeholder 3">
            <a:extLst>
              <a:ext uri="{FF2B5EF4-FFF2-40B4-BE49-F238E27FC236}">
                <a16:creationId xmlns:a16="http://schemas.microsoft.com/office/drawing/2014/main" id="{9CC97899-09F3-A36B-9467-8A1ACFB1AB0F}"/>
              </a:ext>
            </a:extLst>
          </p:cNvPr>
          <p:cNvSpPr>
            <a:spLocks noGrp="1"/>
          </p:cNvSpPr>
          <p:nvPr>
            <p:ph type="dt" sz="half" idx="10"/>
          </p:nvPr>
        </p:nvSpPr>
        <p:spPr/>
        <p:txBody>
          <a:bodyPr/>
          <a:lstStyle/>
          <a:p>
            <a:r>
              <a:rPr lang="hi-IN"/>
              <a:t>06-09-2024</a:t>
            </a:r>
            <a:endParaRPr lang="sv-SE"/>
          </a:p>
        </p:txBody>
      </p:sp>
      <p:sp>
        <p:nvSpPr>
          <p:cNvPr id="5" name="Footer Placeholder 4">
            <a:extLst>
              <a:ext uri="{FF2B5EF4-FFF2-40B4-BE49-F238E27FC236}">
                <a16:creationId xmlns:a16="http://schemas.microsoft.com/office/drawing/2014/main" id="{E2F6CFA7-444C-70CC-4798-55F755103674}"/>
              </a:ext>
            </a:extLst>
          </p:cNvPr>
          <p:cNvSpPr>
            <a:spLocks noGrp="1"/>
          </p:cNvSpPr>
          <p:nvPr>
            <p:ph type="ftr" sz="quarter" idx="11"/>
          </p:nvPr>
        </p:nvSpPr>
        <p:spPr/>
        <p:txBody>
          <a:bodyPr/>
          <a:lstStyle/>
          <a:p>
            <a:r>
              <a:rPr lang="sv-SE"/>
              <a:t>Aman Sharma | amansha@kth.se</a:t>
            </a:r>
          </a:p>
        </p:txBody>
      </p:sp>
      <p:sp>
        <p:nvSpPr>
          <p:cNvPr id="6" name="Slide Number Placeholder 5">
            <a:extLst>
              <a:ext uri="{FF2B5EF4-FFF2-40B4-BE49-F238E27FC236}">
                <a16:creationId xmlns:a16="http://schemas.microsoft.com/office/drawing/2014/main" id="{F6A8E341-5E99-F5D5-2D67-30F98CBE411B}"/>
              </a:ext>
            </a:extLst>
          </p:cNvPr>
          <p:cNvSpPr>
            <a:spLocks noGrp="1"/>
          </p:cNvSpPr>
          <p:nvPr>
            <p:ph type="sldNum" sz="quarter" idx="12"/>
          </p:nvPr>
        </p:nvSpPr>
        <p:spPr/>
        <p:txBody>
          <a:bodyPr/>
          <a:lstStyle/>
          <a:p>
            <a:fld id="{B716C8F4-20CD-364A-8A8E-DE130115B178}" type="slidenum">
              <a:rPr lang="sv-SE" smtClean="0"/>
              <a:t>25</a:t>
            </a:fld>
            <a:endParaRPr lang="sv-SE"/>
          </a:p>
        </p:txBody>
      </p:sp>
      <p:pic>
        <p:nvPicPr>
          <p:cNvPr id="7" name="Bildobjekt 6" descr="En bild som visar text, skärmbild, programvara, design&#10;&#10;Automatiskt genererad beskrivning">
            <a:extLst>
              <a:ext uri="{FF2B5EF4-FFF2-40B4-BE49-F238E27FC236}">
                <a16:creationId xmlns:a16="http://schemas.microsoft.com/office/drawing/2014/main" id="{756DBF2B-1752-B0D9-5A0A-732F42C5FA20}"/>
              </a:ext>
            </a:extLst>
          </p:cNvPr>
          <p:cNvPicPr>
            <a:picLocks noChangeAspect="1"/>
          </p:cNvPicPr>
          <p:nvPr/>
        </p:nvPicPr>
        <p:blipFill>
          <a:blip r:embed="rId2"/>
          <a:stretch>
            <a:fillRect/>
          </a:stretch>
        </p:blipFill>
        <p:spPr>
          <a:xfrm>
            <a:off x="1850942" y="5633410"/>
            <a:ext cx="874329" cy="764848"/>
          </a:xfrm>
          <a:prstGeom prst="rect">
            <a:avLst/>
          </a:prstGeom>
        </p:spPr>
      </p:pic>
    </p:spTree>
    <p:extLst>
      <p:ext uri="{BB962C8B-B14F-4D97-AF65-F5344CB8AC3E}">
        <p14:creationId xmlns:p14="http://schemas.microsoft.com/office/powerpoint/2010/main" val="21403696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D2177A4-279A-FA99-98D2-250E4C13D9AF}"/>
              </a:ext>
            </a:extLst>
          </p:cNvPr>
          <p:cNvSpPr>
            <a:spLocks noGrp="1"/>
          </p:cNvSpPr>
          <p:nvPr>
            <p:ph type="title"/>
          </p:nvPr>
        </p:nvSpPr>
        <p:spPr>
          <a:xfrm>
            <a:off x="600074" y="1043139"/>
            <a:ext cx="7218363" cy="2852737"/>
          </a:xfrm>
        </p:spPr>
        <p:txBody>
          <a:bodyPr/>
          <a:lstStyle/>
          <a:p>
            <a:r>
              <a:rPr lang="en-IN"/>
              <a:t>Demo: Mitigation</a:t>
            </a:r>
          </a:p>
        </p:txBody>
      </p:sp>
      <p:sp>
        <p:nvSpPr>
          <p:cNvPr id="8" name="Text Placeholder 7">
            <a:extLst>
              <a:ext uri="{FF2B5EF4-FFF2-40B4-BE49-F238E27FC236}">
                <a16:creationId xmlns:a16="http://schemas.microsoft.com/office/drawing/2014/main" id="{D243E9EC-4F12-A206-6FF7-C2A33BFFC8C2}"/>
              </a:ext>
            </a:extLst>
          </p:cNvPr>
          <p:cNvSpPr>
            <a:spLocks noGrp="1"/>
          </p:cNvSpPr>
          <p:nvPr>
            <p:ph type="body" idx="1"/>
          </p:nvPr>
        </p:nvSpPr>
        <p:spPr>
          <a:xfrm>
            <a:off x="600074" y="4050392"/>
            <a:ext cx="7218363" cy="863600"/>
          </a:xfrm>
        </p:spPr>
        <p:txBody>
          <a:bodyPr vert="horz" lIns="91440" tIns="45720" rIns="91440" bIns="45720" rtlCol="0" anchor="t">
            <a:noAutofit/>
          </a:bodyPr>
          <a:lstStyle/>
          <a:p>
            <a:r>
              <a:rPr lang="en-IN">
                <a:ea typeface="+mn-lt"/>
                <a:cs typeface="+mn-lt"/>
              </a:rPr>
              <a:t>CVE-2021-44228 (Log4Shell) </a:t>
            </a:r>
            <a:endParaRPr lang="sv-SE"/>
          </a:p>
        </p:txBody>
      </p:sp>
      <p:sp>
        <p:nvSpPr>
          <p:cNvPr id="4" name="Date Placeholder 3">
            <a:extLst>
              <a:ext uri="{FF2B5EF4-FFF2-40B4-BE49-F238E27FC236}">
                <a16:creationId xmlns:a16="http://schemas.microsoft.com/office/drawing/2014/main" id="{33260A18-2873-2879-1702-8BE2E7C8F945}"/>
              </a:ext>
            </a:extLst>
          </p:cNvPr>
          <p:cNvSpPr>
            <a:spLocks noGrp="1"/>
          </p:cNvSpPr>
          <p:nvPr>
            <p:ph type="dt" sz="half" idx="10"/>
          </p:nvPr>
        </p:nvSpPr>
        <p:spPr/>
        <p:txBody>
          <a:bodyPr/>
          <a:lstStyle/>
          <a:p>
            <a:r>
              <a:rPr lang="hi-IN"/>
              <a:t>06-09-2024</a:t>
            </a:r>
            <a:endParaRPr lang="sv-SE"/>
          </a:p>
        </p:txBody>
      </p:sp>
      <p:sp>
        <p:nvSpPr>
          <p:cNvPr id="5" name="Footer Placeholder 4">
            <a:extLst>
              <a:ext uri="{FF2B5EF4-FFF2-40B4-BE49-F238E27FC236}">
                <a16:creationId xmlns:a16="http://schemas.microsoft.com/office/drawing/2014/main" id="{F8DBB3F0-2366-E40F-763D-7FAB15E321CD}"/>
              </a:ext>
            </a:extLst>
          </p:cNvPr>
          <p:cNvSpPr>
            <a:spLocks noGrp="1"/>
          </p:cNvSpPr>
          <p:nvPr>
            <p:ph type="ftr" sz="quarter" idx="11"/>
          </p:nvPr>
        </p:nvSpPr>
        <p:spPr/>
        <p:txBody>
          <a:bodyPr/>
          <a:lstStyle/>
          <a:p>
            <a:r>
              <a:rPr lang="sv-SE"/>
              <a:t>Aman Sharma | amansha@kth.se</a:t>
            </a:r>
          </a:p>
        </p:txBody>
      </p:sp>
      <p:sp>
        <p:nvSpPr>
          <p:cNvPr id="6" name="Slide Number Placeholder 5">
            <a:extLst>
              <a:ext uri="{FF2B5EF4-FFF2-40B4-BE49-F238E27FC236}">
                <a16:creationId xmlns:a16="http://schemas.microsoft.com/office/drawing/2014/main" id="{AAD6C9C3-A2FE-DDA8-0466-1C8B8E33B614}"/>
              </a:ext>
            </a:extLst>
          </p:cNvPr>
          <p:cNvSpPr>
            <a:spLocks noGrp="1"/>
          </p:cNvSpPr>
          <p:nvPr>
            <p:ph type="sldNum" sz="quarter" idx="12"/>
          </p:nvPr>
        </p:nvSpPr>
        <p:spPr/>
        <p:txBody>
          <a:bodyPr/>
          <a:lstStyle/>
          <a:p>
            <a:fld id="{B716C8F4-20CD-364A-8A8E-DE130115B178}" type="slidenum">
              <a:rPr lang="sv-SE" smtClean="0"/>
              <a:t>26</a:t>
            </a:fld>
            <a:endParaRPr lang="sv-SE"/>
          </a:p>
        </p:txBody>
      </p:sp>
      <p:sp>
        <p:nvSpPr>
          <p:cNvPr id="3" name="textruta 2">
            <a:extLst>
              <a:ext uri="{FF2B5EF4-FFF2-40B4-BE49-F238E27FC236}">
                <a16:creationId xmlns:a16="http://schemas.microsoft.com/office/drawing/2014/main" id="{8AED5417-6BEA-7B72-CAAA-5AE309D39197}"/>
              </a:ext>
            </a:extLst>
          </p:cNvPr>
          <p:cNvSpPr txBox="1"/>
          <p:nvPr/>
        </p:nvSpPr>
        <p:spPr>
          <a:xfrm>
            <a:off x="598000" y="4841302"/>
            <a:ext cx="721788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sv-SE" sz="1200">
                <a:solidFill>
                  <a:schemeClr val="bg1"/>
                </a:solidFill>
              </a:rPr>
              <a:t>Source: </a:t>
            </a:r>
            <a:r>
              <a:rPr lang="sv-SE" sz="1200">
                <a:solidFill>
                  <a:schemeClr val="bg1"/>
                </a:solidFill>
                <a:ea typeface="+mn-lt"/>
                <a:cs typeface="+mn-lt"/>
                <a:hlinkClick r:id="rId3">
                  <a:extLst>
                    <a:ext uri="{A12FA001-AC4F-418D-AE19-62706E023703}">
                      <ahyp:hlinkClr xmlns:ahyp="http://schemas.microsoft.com/office/drawing/2018/hyperlinkcolor" val="tx"/>
                    </a:ext>
                  </a:extLst>
                </a:hlinkClick>
              </a:rPr>
              <a:t>https://github.com/chains-project/exploits-for-sbom.exe/tree/main/rq2/log4shell-2021-44228</a:t>
            </a:r>
            <a:r>
              <a:rPr lang="sv-SE" sz="1200">
                <a:solidFill>
                  <a:schemeClr val="bg1"/>
                </a:solidFill>
                <a:ea typeface="+mn-lt"/>
                <a:cs typeface="+mn-lt"/>
              </a:rPr>
              <a:t> </a:t>
            </a:r>
          </a:p>
        </p:txBody>
      </p:sp>
    </p:spTree>
    <p:extLst>
      <p:ext uri="{BB962C8B-B14F-4D97-AF65-F5344CB8AC3E}">
        <p14:creationId xmlns:p14="http://schemas.microsoft.com/office/powerpoint/2010/main" val="30206078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4C7F53E-0979-C661-111A-1B6E05D2E9D1}"/>
              </a:ext>
            </a:extLst>
          </p:cNvPr>
          <p:cNvSpPr>
            <a:spLocks noGrp="1"/>
          </p:cNvSpPr>
          <p:nvPr>
            <p:ph type="title"/>
          </p:nvPr>
        </p:nvSpPr>
        <p:spPr/>
        <p:txBody>
          <a:bodyPr/>
          <a:lstStyle/>
          <a:p>
            <a:r>
              <a:rPr lang="en-IN"/>
              <a:t>Demo Steps (for replication later) for mitigation</a:t>
            </a:r>
            <a:endParaRPr lang="hi-IN"/>
          </a:p>
        </p:txBody>
      </p:sp>
      <p:sp>
        <p:nvSpPr>
          <p:cNvPr id="8" name="Content Placeholder 7">
            <a:extLst>
              <a:ext uri="{FF2B5EF4-FFF2-40B4-BE49-F238E27FC236}">
                <a16:creationId xmlns:a16="http://schemas.microsoft.com/office/drawing/2014/main" id="{B462391C-78BD-6D53-BF27-EB9DEC1F86AB}"/>
              </a:ext>
            </a:extLst>
          </p:cNvPr>
          <p:cNvSpPr>
            <a:spLocks noGrp="1"/>
          </p:cNvSpPr>
          <p:nvPr>
            <p:ph idx="1"/>
          </p:nvPr>
        </p:nvSpPr>
        <p:spPr/>
        <p:txBody>
          <a:bodyPr vert="horz" lIns="91440" tIns="45720" rIns="91440" bIns="45720" rtlCol="0" anchor="t">
            <a:noAutofit/>
          </a:bodyPr>
          <a:lstStyle/>
          <a:p>
            <a:pPr marL="457200" indent="-457200">
              <a:buFont typeface="+mj-lt"/>
              <a:buAutoNum type="arabicPeriod"/>
            </a:pPr>
            <a:r>
              <a:rPr lang="en-IN"/>
              <a:t>To run with SBOM.exe protection, we follow two steps:</a:t>
            </a:r>
          </a:p>
          <a:p>
            <a:pPr marL="914400" lvl="1" indent="-457200">
              <a:buAutoNum type="arabicPeriod"/>
            </a:pPr>
            <a:r>
              <a:rPr lang="en-IN"/>
              <a:t>Run </a:t>
            </a:r>
            <a:r>
              <a:rPr lang="en-IN">
                <a:highlight>
                  <a:srgbClr val="C0C0C0"/>
                </a:highlight>
                <a:latin typeface="Consolas"/>
              </a:rPr>
              <a:t>./generate-index.sh</a:t>
            </a:r>
            <a:r>
              <a:rPr lang="en-IN"/>
              <a:t>. This outputs the </a:t>
            </a:r>
            <a:r>
              <a:rPr lang="en-IN" err="1">
                <a:highlight>
                  <a:srgbClr val="C0C0C0"/>
                </a:highlight>
                <a:latin typeface="Consolas"/>
              </a:rPr>
              <a:t>index.jsonl</a:t>
            </a:r>
            <a:r>
              <a:rPr lang="en-IN"/>
              <a:t> which is the BOMI.</a:t>
            </a:r>
          </a:p>
          <a:p>
            <a:pPr marL="914400" lvl="1" indent="-457200">
              <a:buAutoNum type="arabicPeriod"/>
            </a:pPr>
            <a:r>
              <a:rPr lang="en-IN"/>
              <a:t>Run </a:t>
            </a:r>
            <a:r>
              <a:rPr lang="en-IN">
                <a:highlight>
                  <a:srgbClr val="C0C0C0"/>
                </a:highlight>
                <a:latin typeface="Consolas"/>
              </a:rPr>
              <a:t>./sbom.exe.sh</a:t>
            </a:r>
            <a:r>
              <a:rPr lang="en-IN"/>
              <a:t>. This would terminate the program just before the malicious class is initialized.</a:t>
            </a:r>
          </a:p>
          <a:p>
            <a:pPr marL="457200" indent="-457200">
              <a:buFont typeface="+mj-lt"/>
              <a:buAutoNum type="arabicPeriod"/>
            </a:pPr>
            <a:endParaRPr lang="hi-IN"/>
          </a:p>
        </p:txBody>
      </p:sp>
      <p:sp>
        <p:nvSpPr>
          <p:cNvPr id="4" name="Date Placeholder 3">
            <a:extLst>
              <a:ext uri="{FF2B5EF4-FFF2-40B4-BE49-F238E27FC236}">
                <a16:creationId xmlns:a16="http://schemas.microsoft.com/office/drawing/2014/main" id="{05894BDD-9369-E131-7016-1DEBE8A12D99}"/>
              </a:ext>
            </a:extLst>
          </p:cNvPr>
          <p:cNvSpPr>
            <a:spLocks noGrp="1"/>
          </p:cNvSpPr>
          <p:nvPr>
            <p:ph type="dt" sz="half" idx="10"/>
          </p:nvPr>
        </p:nvSpPr>
        <p:spPr/>
        <p:txBody>
          <a:bodyPr/>
          <a:lstStyle/>
          <a:p>
            <a:r>
              <a:rPr lang="hi-IN"/>
              <a:t>06-09-2024</a:t>
            </a:r>
            <a:endParaRPr lang="sv-SE"/>
          </a:p>
        </p:txBody>
      </p:sp>
      <p:sp>
        <p:nvSpPr>
          <p:cNvPr id="5" name="Footer Placeholder 4">
            <a:extLst>
              <a:ext uri="{FF2B5EF4-FFF2-40B4-BE49-F238E27FC236}">
                <a16:creationId xmlns:a16="http://schemas.microsoft.com/office/drawing/2014/main" id="{522D7067-E534-1AFE-C609-1C3C6F14DD2E}"/>
              </a:ext>
            </a:extLst>
          </p:cNvPr>
          <p:cNvSpPr>
            <a:spLocks noGrp="1"/>
          </p:cNvSpPr>
          <p:nvPr>
            <p:ph type="ftr" sz="quarter" idx="11"/>
          </p:nvPr>
        </p:nvSpPr>
        <p:spPr/>
        <p:txBody>
          <a:bodyPr/>
          <a:lstStyle/>
          <a:p>
            <a:r>
              <a:rPr lang="sv-SE"/>
              <a:t>Aman Sharma | amansha@kth.se</a:t>
            </a:r>
          </a:p>
        </p:txBody>
      </p:sp>
      <p:sp>
        <p:nvSpPr>
          <p:cNvPr id="6" name="Slide Number Placeholder 5">
            <a:extLst>
              <a:ext uri="{FF2B5EF4-FFF2-40B4-BE49-F238E27FC236}">
                <a16:creationId xmlns:a16="http://schemas.microsoft.com/office/drawing/2014/main" id="{D523A8D5-5650-5BE8-30A1-ED065430AC53}"/>
              </a:ext>
            </a:extLst>
          </p:cNvPr>
          <p:cNvSpPr>
            <a:spLocks noGrp="1"/>
          </p:cNvSpPr>
          <p:nvPr>
            <p:ph type="sldNum" sz="quarter" idx="12"/>
          </p:nvPr>
        </p:nvSpPr>
        <p:spPr>
          <a:xfrm>
            <a:off x="7865213" y="235561"/>
            <a:ext cx="2743200" cy="94775"/>
          </a:xfrm>
        </p:spPr>
        <p:txBody>
          <a:bodyPr/>
          <a:lstStyle/>
          <a:p>
            <a:fld id="{B716C8F4-20CD-364A-8A8E-DE130115B178}" type="slidenum">
              <a:rPr lang="sv-SE" smtClean="0"/>
              <a:pPr/>
              <a:t>27</a:t>
            </a:fld>
            <a:endParaRPr lang="sv-SE"/>
          </a:p>
        </p:txBody>
      </p:sp>
    </p:spTree>
    <p:extLst>
      <p:ext uri="{BB962C8B-B14F-4D97-AF65-F5344CB8AC3E}">
        <p14:creationId xmlns:p14="http://schemas.microsoft.com/office/powerpoint/2010/main" val="27946843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F1A66A6-0C0D-93A1-B3A5-49F81E2B8FFA}"/>
              </a:ext>
            </a:extLst>
          </p:cNvPr>
          <p:cNvSpPr>
            <a:spLocks noGrp="1"/>
          </p:cNvSpPr>
          <p:nvPr>
            <p:ph type="title"/>
          </p:nvPr>
        </p:nvSpPr>
        <p:spPr>
          <a:xfrm>
            <a:off x="600074" y="2218797"/>
            <a:ext cx="11139642" cy="2852737"/>
          </a:xfrm>
        </p:spPr>
        <p:txBody>
          <a:bodyPr/>
          <a:lstStyle/>
          <a:p>
            <a:r>
              <a:rPr lang="en-US" b="1" i="0">
                <a:effectLst/>
                <a:latin typeface="Lucida Grande"/>
              </a:rPr>
              <a:t>Evaluation</a:t>
            </a:r>
            <a:endParaRPr lang="hi-IN"/>
          </a:p>
        </p:txBody>
      </p:sp>
      <p:sp>
        <p:nvSpPr>
          <p:cNvPr id="4" name="Date Placeholder 3">
            <a:extLst>
              <a:ext uri="{FF2B5EF4-FFF2-40B4-BE49-F238E27FC236}">
                <a16:creationId xmlns:a16="http://schemas.microsoft.com/office/drawing/2014/main" id="{1FFD4357-004D-B89A-F5D3-2F813E19AD25}"/>
              </a:ext>
            </a:extLst>
          </p:cNvPr>
          <p:cNvSpPr>
            <a:spLocks noGrp="1"/>
          </p:cNvSpPr>
          <p:nvPr>
            <p:ph type="dt" sz="half" idx="10"/>
          </p:nvPr>
        </p:nvSpPr>
        <p:spPr/>
        <p:txBody>
          <a:bodyPr/>
          <a:lstStyle/>
          <a:p>
            <a:r>
              <a:rPr lang="hi-IN"/>
              <a:t>06-09-2024</a:t>
            </a:r>
            <a:endParaRPr lang="sv-SE"/>
          </a:p>
        </p:txBody>
      </p:sp>
      <p:sp>
        <p:nvSpPr>
          <p:cNvPr id="5" name="Footer Placeholder 4">
            <a:extLst>
              <a:ext uri="{FF2B5EF4-FFF2-40B4-BE49-F238E27FC236}">
                <a16:creationId xmlns:a16="http://schemas.microsoft.com/office/drawing/2014/main" id="{A1104F84-3B96-4249-B988-BE6C86BCB601}"/>
              </a:ext>
            </a:extLst>
          </p:cNvPr>
          <p:cNvSpPr>
            <a:spLocks noGrp="1"/>
          </p:cNvSpPr>
          <p:nvPr>
            <p:ph type="ftr" sz="quarter" idx="11"/>
          </p:nvPr>
        </p:nvSpPr>
        <p:spPr/>
        <p:txBody>
          <a:bodyPr/>
          <a:lstStyle/>
          <a:p>
            <a:r>
              <a:rPr lang="sv-SE"/>
              <a:t>Aman Sharma | amansha@kth.se</a:t>
            </a:r>
          </a:p>
        </p:txBody>
      </p:sp>
      <p:sp>
        <p:nvSpPr>
          <p:cNvPr id="6" name="Slide Number Placeholder 5">
            <a:extLst>
              <a:ext uri="{FF2B5EF4-FFF2-40B4-BE49-F238E27FC236}">
                <a16:creationId xmlns:a16="http://schemas.microsoft.com/office/drawing/2014/main" id="{C5B1A14E-BF79-851D-0671-90999807F334}"/>
              </a:ext>
            </a:extLst>
          </p:cNvPr>
          <p:cNvSpPr>
            <a:spLocks noGrp="1"/>
          </p:cNvSpPr>
          <p:nvPr>
            <p:ph type="sldNum" sz="quarter" idx="12"/>
          </p:nvPr>
        </p:nvSpPr>
        <p:spPr/>
        <p:txBody>
          <a:bodyPr/>
          <a:lstStyle/>
          <a:p>
            <a:fld id="{B716C8F4-20CD-364A-8A8E-DE130115B178}" type="slidenum">
              <a:rPr lang="sv-SE" smtClean="0"/>
              <a:t>28</a:t>
            </a:fld>
            <a:endParaRPr lang="sv-SE"/>
          </a:p>
        </p:txBody>
      </p:sp>
    </p:spTree>
    <p:extLst>
      <p:ext uri="{BB962C8B-B14F-4D97-AF65-F5344CB8AC3E}">
        <p14:creationId xmlns:p14="http://schemas.microsoft.com/office/powerpoint/2010/main" val="25823090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49DBEB2-D77A-8289-DD54-937FDDD44A1E}"/>
              </a:ext>
            </a:extLst>
          </p:cNvPr>
          <p:cNvSpPr>
            <a:spLocks noGrp="1"/>
          </p:cNvSpPr>
          <p:nvPr>
            <p:ph type="title"/>
          </p:nvPr>
        </p:nvSpPr>
        <p:spPr/>
        <p:txBody>
          <a:bodyPr/>
          <a:lstStyle/>
          <a:p>
            <a:r>
              <a:rPr lang="sv-SE"/>
              <a:t>RQ1: </a:t>
            </a:r>
            <a:r>
              <a:rPr lang="sv-SE" err="1">
                <a:ea typeface="+mj-lt"/>
                <a:cs typeface="+mj-lt"/>
              </a:rPr>
              <a:t>What</a:t>
            </a:r>
            <a:r>
              <a:rPr lang="sv-SE">
                <a:ea typeface="+mj-lt"/>
                <a:cs typeface="+mj-lt"/>
              </a:rPr>
              <a:t> is the </a:t>
            </a:r>
            <a:r>
              <a:rPr lang="sv-SE" err="1">
                <a:ea typeface="+mj-lt"/>
                <a:cs typeface="+mj-lt"/>
              </a:rPr>
              <a:t>scale</a:t>
            </a:r>
            <a:r>
              <a:rPr lang="sv-SE">
                <a:ea typeface="+mj-lt"/>
                <a:cs typeface="+mj-lt"/>
              </a:rPr>
              <a:t> </a:t>
            </a:r>
            <a:r>
              <a:rPr lang="sv-SE" err="1">
                <a:ea typeface="+mj-lt"/>
                <a:cs typeface="+mj-lt"/>
              </a:rPr>
              <a:t>of</a:t>
            </a:r>
            <a:r>
              <a:rPr lang="sv-SE">
                <a:ea typeface="+mj-lt"/>
                <a:cs typeface="+mj-lt"/>
              </a:rPr>
              <a:t> BOMI for all the </a:t>
            </a:r>
            <a:r>
              <a:rPr lang="sv-SE" err="1">
                <a:ea typeface="+mj-lt"/>
                <a:cs typeface="+mj-lt"/>
              </a:rPr>
              <a:t>study</a:t>
            </a:r>
            <a:r>
              <a:rPr lang="sv-SE">
                <a:ea typeface="+mj-lt"/>
                <a:cs typeface="+mj-lt"/>
              </a:rPr>
              <a:t> </a:t>
            </a:r>
            <a:r>
              <a:rPr lang="sv-SE" err="1">
                <a:ea typeface="+mj-lt"/>
                <a:cs typeface="+mj-lt"/>
              </a:rPr>
              <a:t>subjects</a:t>
            </a:r>
            <a:r>
              <a:rPr lang="sv-SE">
                <a:ea typeface="+mj-lt"/>
                <a:cs typeface="+mj-lt"/>
              </a:rPr>
              <a:t>?</a:t>
            </a:r>
            <a:endParaRPr lang="sv-SE" err="1"/>
          </a:p>
        </p:txBody>
      </p:sp>
      <p:sp>
        <p:nvSpPr>
          <p:cNvPr id="4" name="Platshållare för datum 3">
            <a:extLst>
              <a:ext uri="{FF2B5EF4-FFF2-40B4-BE49-F238E27FC236}">
                <a16:creationId xmlns:a16="http://schemas.microsoft.com/office/drawing/2014/main" id="{D7AFC7F7-CB71-01A4-E1F5-30306FE767B5}"/>
              </a:ext>
            </a:extLst>
          </p:cNvPr>
          <p:cNvSpPr>
            <a:spLocks noGrp="1"/>
          </p:cNvSpPr>
          <p:nvPr>
            <p:ph type="dt" sz="half" idx="10"/>
          </p:nvPr>
        </p:nvSpPr>
        <p:spPr/>
        <p:txBody>
          <a:bodyPr/>
          <a:lstStyle/>
          <a:p>
            <a:r>
              <a:rPr lang="hi-IN"/>
              <a:t>06-09-2024</a:t>
            </a:r>
            <a:endParaRPr lang="sv-SE"/>
          </a:p>
        </p:txBody>
      </p:sp>
      <p:sp>
        <p:nvSpPr>
          <p:cNvPr id="5" name="Platshållare för sidfot 4">
            <a:extLst>
              <a:ext uri="{FF2B5EF4-FFF2-40B4-BE49-F238E27FC236}">
                <a16:creationId xmlns:a16="http://schemas.microsoft.com/office/drawing/2014/main" id="{62039796-C1E3-E81F-F357-BC71F7DF8210}"/>
              </a:ext>
            </a:extLst>
          </p:cNvPr>
          <p:cNvSpPr>
            <a:spLocks noGrp="1"/>
          </p:cNvSpPr>
          <p:nvPr>
            <p:ph type="ftr" sz="quarter" idx="11"/>
          </p:nvPr>
        </p:nvSpPr>
        <p:spPr/>
        <p:txBody>
          <a:bodyPr/>
          <a:lstStyle/>
          <a:p>
            <a:r>
              <a:rPr lang="sv-SE" err="1"/>
              <a:t>Aman</a:t>
            </a:r>
            <a:r>
              <a:rPr lang="sv-SE"/>
              <a:t> Sharma | amansha@kth.se</a:t>
            </a:r>
          </a:p>
        </p:txBody>
      </p:sp>
      <p:sp>
        <p:nvSpPr>
          <p:cNvPr id="6" name="Platshållare för bildnummer 5">
            <a:extLst>
              <a:ext uri="{FF2B5EF4-FFF2-40B4-BE49-F238E27FC236}">
                <a16:creationId xmlns:a16="http://schemas.microsoft.com/office/drawing/2014/main" id="{060623C6-93AB-1D03-A723-C90362D8EE7D}"/>
              </a:ext>
            </a:extLst>
          </p:cNvPr>
          <p:cNvSpPr>
            <a:spLocks noGrp="1"/>
          </p:cNvSpPr>
          <p:nvPr>
            <p:ph type="sldNum" sz="quarter" idx="12"/>
          </p:nvPr>
        </p:nvSpPr>
        <p:spPr/>
        <p:txBody>
          <a:bodyPr/>
          <a:lstStyle/>
          <a:p>
            <a:fld id="{B716C8F4-20CD-364A-8A8E-DE130115B178}" type="slidenum">
              <a:rPr lang="sv-SE" smtClean="0"/>
              <a:pPr/>
              <a:t>29</a:t>
            </a:fld>
            <a:endParaRPr lang="sv-SE"/>
          </a:p>
        </p:txBody>
      </p:sp>
      <p:sp>
        <p:nvSpPr>
          <p:cNvPr id="12" name="Platshållare för innehåll 11">
            <a:extLst>
              <a:ext uri="{FF2B5EF4-FFF2-40B4-BE49-F238E27FC236}">
                <a16:creationId xmlns:a16="http://schemas.microsoft.com/office/drawing/2014/main" id="{94F369D5-D4B0-07E2-CE99-7A2902FFF7A4}"/>
              </a:ext>
            </a:extLst>
          </p:cNvPr>
          <p:cNvSpPr>
            <a:spLocks noGrp="1"/>
          </p:cNvSpPr>
          <p:nvPr>
            <p:ph idx="1"/>
          </p:nvPr>
        </p:nvSpPr>
        <p:spPr/>
        <p:txBody>
          <a:bodyPr vert="horz" lIns="91440" tIns="45720" rIns="91440" bIns="45720" rtlCol="0" anchor="t">
            <a:noAutofit/>
          </a:bodyPr>
          <a:lstStyle/>
          <a:p>
            <a:r>
              <a:rPr lang="sv-SE"/>
              <a:t>Methodology: Count classes in BOMI for all study subjects.</a:t>
            </a:r>
          </a:p>
          <a:p>
            <a:endParaRPr lang="sv-SE"/>
          </a:p>
          <a:p>
            <a:r>
              <a:rPr lang="sv-SE"/>
              <a:t>Key findings:</a:t>
            </a:r>
          </a:p>
          <a:p>
            <a:pPr lvl="1">
              <a:buFont typeface="Courier New" panose="020B0604020202020204" pitchFamily="34" charset="0"/>
              <a:buChar char="o"/>
            </a:pPr>
            <a:r>
              <a:rPr lang="sv-SE"/>
              <a:t>BOMI-Environment contains around 25,000 classes, varying with JDK vendors and versions.</a:t>
            </a:r>
          </a:p>
          <a:p>
            <a:pPr lvl="1">
              <a:buFont typeface="Courier New" panose="020B0604020202020204" pitchFamily="34" charset="0"/>
              <a:buChar char="o"/>
            </a:pPr>
            <a:r>
              <a:rPr lang="sv-SE"/>
              <a:t>BOMI-SupplyChain strongly depends on number of classes in dependencies. It is also much more complex as dependencies come from so many diverse organizations, unlike JDK classes.</a:t>
            </a:r>
          </a:p>
          <a:p>
            <a:pPr lvl="1">
              <a:buFont typeface="Courier New" panose="020B0604020202020204" pitchFamily="34" charset="0"/>
              <a:buChar char="o"/>
            </a:pPr>
            <a:r>
              <a:rPr lang="sv-SE"/>
              <a:t>BOMI-Runtime constitutes few number of classes, but they are extremely important to detect in order to prevent attacks. </a:t>
            </a:r>
          </a:p>
          <a:p>
            <a:pPr lvl="1">
              <a:buFont typeface="Courier New" panose="020B0604020202020204" pitchFamily="34" charset="0"/>
              <a:buChar char="o"/>
            </a:pPr>
            <a:endParaRPr lang="sv-SE"/>
          </a:p>
        </p:txBody>
      </p:sp>
      <p:sp>
        <p:nvSpPr>
          <p:cNvPr id="8" name="Rectangle 7">
            <a:extLst>
              <a:ext uri="{FF2B5EF4-FFF2-40B4-BE49-F238E27FC236}">
                <a16:creationId xmlns:a16="http://schemas.microsoft.com/office/drawing/2014/main" id="{8FCCFFC9-13B5-2592-69D1-FF2B53225E70}"/>
              </a:ext>
            </a:extLst>
          </p:cNvPr>
          <p:cNvSpPr/>
          <p:nvPr/>
        </p:nvSpPr>
        <p:spPr>
          <a:xfrm>
            <a:off x="0" y="0"/>
            <a:ext cx="12192000" cy="6858000"/>
          </a:xfrm>
          <a:prstGeom prst="rect">
            <a:avLst/>
          </a:prstGeom>
          <a:solidFill>
            <a:srgbClr val="000000">
              <a:alpha val="5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i-IN" sz="4800" b="1" u="sng"/>
          </a:p>
        </p:txBody>
      </p:sp>
      <p:sp>
        <p:nvSpPr>
          <p:cNvPr id="9" name="TextBox 8">
            <a:extLst>
              <a:ext uri="{FF2B5EF4-FFF2-40B4-BE49-F238E27FC236}">
                <a16:creationId xmlns:a16="http://schemas.microsoft.com/office/drawing/2014/main" id="{913925C7-7E33-394B-7CAF-4F5C5E705D84}"/>
              </a:ext>
            </a:extLst>
          </p:cNvPr>
          <p:cNvSpPr txBox="1"/>
          <p:nvPr/>
        </p:nvSpPr>
        <p:spPr>
          <a:xfrm>
            <a:off x="600075" y="2261523"/>
            <a:ext cx="10745867" cy="2862322"/>
          </a:xfrm>
          <a:prstGeom prst="rect">
            <a:avLst/>
          </a:prstGeom>
          <a:solidFill>
            <a:srgbClr val="EBE5E0"/>
          </a:solidFill>
        </p:spPr>
        <p:txBody>
          <a:bodyPr wrap="square" rtlCol="0" anchor="ctr">
            <a:spAutoFit/>
          </a:bodyPr>
          <a:lstStyle/>
          <a:p>
            <a:pPr algn="ctr"/>
            <a:r>
              <a:rPr lang="sv-SE" sz="6000" b="1" u="sng"/>
              <a:t>Takeaway</a:t>
            </a:r>
            <a:r>
              <a:rPr lang="en-IN" sz="6000" b="1" u="sng"/>
              <a:t>: Around 25,000 for the selected study subjects.</a:t>
            </a:r>
            <a:endParaRPr lang="hi-IN" sz="6000" b="1" u="sng"/>
          </a:p>
          <a:p>
            <a:pPr algn="ctr"/>
            <a:endParaRPr lang="hi-IN" sz="6000"/>
          </a:p>
        </p:txBody>
      </p:sp>
    </p:spTree>
    <p:extLst>
      <p:ext uri="{BB962C8B-B14F-4D97-AF65-F5344CB8AC3E}">
        <p14:creationId xmlns:p14="http://schemas.microsoft.com/office/powerpoint/2010/main" val="2648664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98E6F5C-CF49-9AE0-2E49-74233D552328}"/>
              </a:ext>
            </a:extLst>
          </p:cNvPr>
          <p:cNvSpPr>
            <a:spLocks noGrp="1"/>
          </p:cNvSpPr>
          <p:nvPr>
            <p:ph type="title"/>
          </p:nvPr>
        </p:nvSpPr>
        <p:spPr/>
        <p:txBody>
          <a:bodyPr/>
          <a:lstStyle/>
          <a:p>
            <a:r>
              <a:rPr lang="sv-SE"/>
              <a:t>What is Software Supply Chain?</a:t>
            </a:r>
          </a:p>
        </p:txBody>
      </p:sp>
      <p:sp>
        <p:nvSpPr>
          <p:cNvPr id="4" name="Platshållare för datum 3">
            <a:extLst>
              <a:ext uri="{FF2B5EF4-FFF2-40B4-BE49-F238E27FC236}">
                <a16:creationId xmlns:a16="http://schemas.microsoft.com/office/drawing/2014/main" id="{920E64EF-090E-1CB8-11B3-A45EA776C80C}"/>
              </a:ext>
            </a:extLst>
          </p:cNvPr>
          <p:cNvSpPr>
            <a:spLocks noGrp="1"/>
          </p:cNvSpPr>
          <p:nvPr>
            <p:ph type="dt" sz="half" idx="10"/>
          </p:nvPr>
        </p:nvSpPr>
        <p:spPr/>
        <p:txBody>
          <a:bodyPr/>
          <a:lstStyle/>
          <a:p>
            <a:r>
              <a:rPr lang="hi-IN"/>
              <a:t>06-09-2024</a:t>
            </a:r>
            <a:endParaRPr lang="sv-SE"/>
          </a:p>
        </p:txBody>
      </p:sp>
      <p:sp>
        <p:nvSpPr>
          <p:cNvPr id="5" name="Platshållare för sidfot 4">
            <a:extLst>
              <a:ext uri="{FF2B5EF4-FFF2-40B4-BE49-F238E27FC236}">
                <a16:creationId xmlns:a16="http://schemas.microsoft.com/office/drawing/2014/main" id="{9AEAC11B-DFB3-F88C-0788-4322D376A7D0}"/>
              </a:ext>
            </a:extLst>
          </p:cNvPr>
          <p:cNvSpPr>
            <a:spLocks noGrp="1"/>
          </p:cNvSpPr>
          <p:nvPr>
            <p:ph type="ftr" sz="quarter" idx="11"/>
          </p:nvPr>
        </p:nvSpPr>
        <p:spPr/>
        <p:txBody>
          <a:bodyPr/>
          <a:lstStyle/>
          <a:p>
            <a:r>
              <a:rPr lang="sv-SE"/>
              <a:t>Aman Sharma | amansha@kth.se</a:t>
            </a:r>
          </a:p>
        </p:txBody>
      </p:sp>
      <p:sp>
        <p:nvSpPr>
          <p:cNvPr id="6" name="Platshållare för bildnummer 5">
            <a:extLst>
              <a:ext uri="{FF2B5EF4-FFF2-40B4-BE49-F238E27FC236}">
                <a16:creationId xmlns:a16="http://schemas.microsoft.com/office/drawing/2014/main" id="{BC393B45-64E0-FF24-11D5-2231A31106C5}"/>
              </a:ext>
            </a:extLst>
          </p:cNvPr>
          <p:cNvSpPr>
            <a:spLocks noGrp="1"/>
          </p:cNvSpPr>
          <p:nvPr>
            <p:ph type="sldNum" sz="quarter" idx="12"/>
          </p:nvPr>
        </p:nvSpPr>
        <p:spPr/>
        <p:txBody>
          <a:bodyPr/>
          <a:lstStyle/>
          <a:p>
            <a:fld id="{B716C8F4-20CD-364A-8A8E-DE130115B178}" type="slidenum">
              <a:rPr lang="sv-SE" smtClean="0"/>
              <a:pPr/>
              <a:t>3</a:t>
            </a:fld>
            <a:endParaRPr lang="sv-SE"/>
          </a:p>
        </p:txBody>
      </p:sp>
      <p:sp>
        <p:nvSpPr>
          <p:cNvPr id="15" name="Rectangle: Rounded Corners 14">
            <a:extLst>
              <a:ext uri="{FF2B5EF4-FFF2-40B4-BE49-F238E27FC236}">
                <a16:creationId xmlns:a16="http://schemas.microsoft.com/office/drawing/2014/main" id="{FD38109E-DB79-04DE-B9F5-ADBA79786FA1}"/>
              </a:ext>
            </a:extLst>
          </p:cNvPr>
          <p:cNvSpPr/>
          <p:nvPr/>
        </p:nvSpPr>
        <p:spPr>
          <a:xfrm>
            <a:off x="728133" y="1570639"/>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Source</a:t>
            </a:r>
            <a:endParaRPr lang="hi-IN">
              <a:solidFill>
                <a:schemeClr val="tx1"/>
              </a:solidFill>
            </a:endParaRPr>
          </a:p>
        </p:txBody>
      </p:sp>
      <p:sp>
        <p:nvSpPr>
          <p:cNvPr id="16" name="Rectangle: Rounded Corners 15">
            <a:extLst>
              <a:ext uri="{FF2B5EF4-FFF2-40B4-BE49-F238E27FC236}">
                <a16:creationId xmlns:a16="http://schemas.microsoft.com/office/drawing/2014/main" id="{7475206B-78F6-201C-9E20-5364ABB404F8}"/>
              </a:ext>
            </a:extLst>
          </p:cNvPr>
          <p:cNvSpPr/>
          <p:nvPr/>
        </p:nvSpPr>
        <p:spPr>
          <a:xfrm>
            <a:off x="3250405" y="2518874"/>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Build</a:t>
            </a:r>
            <a:endParaRPr lang="hi-IN">
              <a:solidFill>
                <a:schemeClr val="tx1"/>
              </a:solidFill>
            </a:endParaRPr>
          </a:p>
        </p:txBody>
      </p:sp>
      <p:sp>
        <p:nvSpPr>
          <p:cNvPr id="17" name="Rectangle: Rounded Corners 16">
            <a:extLst>
              <a:ext uri="{FF2B5EF4-FFF2-40B4-BE49-F238E27FC236}">
                <a16:creationId xmlns:a16="http://schemas.microsoft.com/office/drawing/2014/main" id="{5646C825-AB98-313F-EC76-B4ABE2457229}"/>
              </a:ext>
            </a:extLst>
          </p:cNvPr>
          <p:cNvSpPr/>
          <p:nvPr/>
        </p:nvSpPr>
        <p:spPr>
          <a:xfrm>
            <a:off x="728133" y="3589761"/>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Dependency</a:t>
            </a:r>
            <a:endParaRPr lang="hi-IN">
              <a:solidFill>
                <a:schemeClr val="tx1"/>
              </a:solidFill>
            </a:endParaRPr>
          </a:p>
        </p:txBody>
      </p:sp>
      <p:sp>
        <p:nvSpPr>
          <p:cNvPr id="18" name="Rectangle: Rounded Corners 17">
            <a:extLst>
              <a:ext uri="{FF2B5EF4-FFF2-40B4-BE49-F238E27FC236}">
                <a16:creationId xmlns:a16="http://schemas.microsoft.com/office/drawing/2014/main" id="{60C8C4C2-95A8-3DB6-A81D-3A3ACB284E2A}"/>
              </a:ext>
            </a:extLst>
          </p:cNvPr>
          <p:cNvSpPr/>
          <p:nvPr/>
        </p:nvSpPr>
        <p:spPr>
          <a:xfrm>
            <a:off x="5431366" y="2518874"/>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Registry</a:t>
            </a:r>
            <a:endParaRPr lang="hi-IN">
              <a:solidFill>
                <a:schemeClr val="tx1"/>
              </a:solidFill>
            </a:endParaRPr>
          </a:p>
        </p:txBody>
      </p:sp>
      <p:cxnSp>
        <p:nvCxnSpPr>
          <p:cNvPr id="20" name="Straight Arrow Connector 19">
            <a:extLst>
              <a:ext uri="{FF2B5EF4-FFF2-40B4-BE49-F238E27FC236}">
                <a16:creationId xmlns:a16="http://schemas.microsoft.com/office/drawing/2014/main" id="{E506A3B1-F78C-CC51-8CD0-464F2DE74241}"/>
              </a:ext>
            </a:extLst>
          </p:cNvPr>
          <p:cNvCxnSpPr>
            <a:cxnSpLocks/>
            <a:stCxn id="15" idx="2"/>
            <a:endCxn id="16" idx="1"/>
          </p:cNvCxnSpPr>
          <p:nvPr/>
        </p:nvCxnSpPr>
        <p:spPr>
          <a:xfrm>
            <a:off x="1515533" y="2161766"/>
            <a:ext cx="1734872" cy="6526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48E2E021-68C8-67B0-6CB6-C8CF569A9DF6}"/>
              </a:ext>
            </a:extLst>
          </p:cNvPr>
          <p:cNvCxnSpPr>
            <a:cxnSpLocks/>
            <a:endCxn id="16" idx="1"/>
          </p:cNvCxnSpPr>
          <p:nvPr/>
        </p:nvCxnSpPr>
        <p:spPr>
          <a:xfrm flipV="1">
            <a:off x="2551907" y="2814438"/>
            <a:ext cx="698498" cy="10276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63BDD559-FD7B-1808-9568-579AA45863B6}"/>
              </a:ext>
            </a:extLst>
          </p:cNvPr>
          <p:cNvCxnSpPr>
            <a:cxnSpLocks/>
            <a:endCxn id="16" idx="1"/>
          </p:cNvCxnSpPr>
          <p:nvPr/>
        </p:nvCxnSpPr>
        <p:spPr>
          <a:xfrm flipV="1">
            <a:off x="2382969" y="2814438"/>
            <a:ext cx="867436" cy="9482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D6F02131-8D72-3868-D3FD-4592040ABE28}"/>
              </a:ext>
            </a:extLst>
          </p:cNvPr>
          <p:cNvCxnSpPr>
            <a:cxnSpLocks/>
            <a:endCxn id="16" idx="1"/>
          </p:cNvCxnSpPr>
          <p:nvPr/>
        </p:nvCxnSpPr>
        <p:spPr>
          <a:xfrm flipV="1">
            <a:off x="2291471" y="2814438"/>
            <a:ext cx="958934" cy="7870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6F71C153-F589-7D51-D022-9DF4B8B45430}"/>
              </a:ext>
            </a:extLst>
          </p:cNvPr>
          <p:cNvCxnSpPr>
            <a:stCxn id="16" idx="3"/>
            <a:endCxn id="18" idx="1"/>
          </p:cNvCxnSpPr>
          <p:nvPr/>
        </p:nvCxnSpPr>
        <p:spPr>
          <a:xfrm>
            <a:off x="4825205" y="2814438"/>
            <a:ext cx="6061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5A3417D7-21F4-3959-8283-3B6352319F85}"/>
              </a:ext>
            </a:extLst>
          </p:cNvPr>
          <p:cNvSpPr txBox="1"/>
          <p:nvPr/>
        </p:nvSpPr>
        <p:spPr>
          <a:xfrm>
            <a:off x="3453012" y="1606636"/>
            <a:ext cx="1347392" cy="923330"/>
          </a:xfrm>
          <a:prstGeom prst="rect">
            <a:avLst/>
          </a:prstGeom>
          <a:noFill/>
        </p:spPr>
        <p:txBody>
          <a:bodyPr wrap="square" rtlCol="0">
            <a:spAutoFit/>
          </a:bodyPr>
          <a:lstStyle/>
          <a:p>
            <a:r>
              <a:rPr lang="sv-SE"/>
              <a:t>Software package is created</a:t>
            </a:r>
            <a:endParaRPr lang="hi-IN"/>
          </a:p>
        </p:txBody>
      </p:sp>
      <p:sp>
        <p:nvSpPr>
          <p:cNvPr id="55" name="TextBox 54">
            <a:extLst>
              <a:ext uri="{FF2B5EF4-FFF2-40B4-BE49-F238E27FC236}">
                <a16:creationId xmlns:a16="http://schemas.microsoft.com/office/drawing/2014/main" id="{BCA0B4B2-CFFB-6FD7-6264-F74D11092538}"/>
              </a:ext>
            </a:extLst>
          </p:cNvPr>
          <p:cNvSpPr txBox="1"/>
          <p:nvPr/>
        </p:nvSpPr>
        <p:spPr>
          <a:xfrm>
            <a:off x="614520" y="1230675"/>
            <a:ext cx="2522272" cy="369332"/>
          </a:xfrm>
          <a:prstGeom prst="rect">
            <a:avLst/>
          </a:prstGeom>
          <a:noFill/>
        </p:spPr>
        <p:txBody>
          <a:bodyPr wrap="square" rtlCol="0">
            <a:spAutoFit/>
          </a:bodyPr>
          <a:lstStyle/>
          <a:p>
            <a:r>
              <a:rPr lang="sv-SE"/>
              <a:t>What developers write</a:t>
            </a:r>
            <a:endParaRPr lang="hi-IN"/>
          </a:p>
        </p:txBody>
      </p:sp>
      <p:sp>
        <p:nvSpPr>
          <p:cNvPr id="56" name="TextBox 55">
            <a:extLst>
              <a:ext uri="{FF2B5EF4-FFF2-40B4-BE49-F238E27FC236}">
                <a16:creationId xmlns:a16="http://schemas.microsoft.com/office/drawing/2014/main" id="{1C1BCCDC-964D-D47A-6245-216BA58FFE42}"/>
              </a:ext>
            </a:extLst>
          </p:cNvPr>
          <p:cNvSpPr txBox="1"/>
          <p:nvPr/>
        </p:nvSpPr>
        <p:spPr>
          <a:xfrm>
            <a:off x="620553" y="4559846"/>
            <a:ext cx="2809480" cy="369332"/>
          </a:xfrm>
          <a:prstGeom prst="rect">
            <a:avLst/>
          </a:prstGeom>
          <a:noFill/>
        </p:spPr>
        <p:txBody>
          <a:bodyPr wrap="square" rtlCol="0">
            <a:spAutoFit/>
          </a:bodyPr>
          <a:lstStyle/>
          <a:p>
            <a:r>
              <a:rPr lang="sv-SE"/>
              <a:t>What developers declare</a:t>
            </a:r>
            <a:endParaRPr lang="hi-IN"/>
          </a:p>
        </p:txBody>
      </p:sp>
      <p:sp>
        <p:nvSpPr>
          <p:cNvPr id="57" name="TextBox 56">
            <a:extLst>
              <a:ext uri="{FF2B5EF4-FFF2-40B4-BE49-F238E27FC236}">
                <a16:creationId xmlns:a16="http://schemas.microsoft.com/office/drawing/2014/main" id="{D9CB2680-2C16-5C18-6685-8F4E7FB3732A}"/>
              </a:ext>
            </a:extLst>
          </p:cNvPr>
          <p:cNvSpPr txBox="1"/>
          <p:nvPr/>
        </p:nvSpPr>
        <p:spPr>
          <a:xfrm>
            <a:off x="5658774" y="1564772"/>
            <a:ext cx="1347392" cy="923330"/>
          </a:xfrm>
          <a:prstGeom prst="rect">
            <a:avLst/>
          </a:prstGeom>
          <a:noFill/>
        </p:spPr>
        <p:txBody>
          <a:bodyPr wrap="square" rtlCol="0">
            <a:spAutoFit/>
          </a:bodyPr>
          <a:lstStyle/>
          <a:p>
            <a:r>
              <a:rPr lang="sv-SE"/>
              <a:t>Software packaged is stored</a:t>
            </a:r>
            <a:endParaRPr lang="hi-IN"/>
          </a:p>
        </p:txBody>
      </p:sp>
      <p:pic>
        <p:nvPicPr>
          <p:cNvPr id="2050" name="Picture 2" descr="Smiling ">
            <a:extLst>
              <a:ext uri="{FF2B5EF4-FFF2-40B4-BE49-F238E27FC236}">
                <a16:creationId xmlns:a16="http://schemas.microsoft.com/office/drawing/2014/main" id="{BD8CFBE8-4E42-175D-932D-67AAA2916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7612" y="1051449"/>
            <a:ext cx="722893" cy="722893"/>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Connector: Curved 58">
            <a:extLst>
              <a:ext uri="{FF2B5EF4-FFF2-40B4-BE49-F238E27FC236}">
                <a16:creationId xmlns:a16="http://schemas.microsoft.com/office/drawing/2014/main" id="{548E8093-1A84-291F-CF5C-3CEBD3084CAE}"/>
              </a:ext>
            </a:extLst>
          </p:cNvPr>
          <p:cNvCxnSpPr>
            <a:cxnSpLocks/>
            <a:stCxn id="18" idx="2"/>
            <a:endCxn id="2058" idx="3"/>
          </p:cNvCxnSpPr>
          <p:nvPr/>
        </p:nvCxnSpPr>
        <p:spPr>
          <a:xfrm rot="5400000">
            <a:off x="3886358" y="1805273"/>
            <a:ext cx="1027680" cy="3637136"/>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60" name="TextBox 59">
            <a:extLst>
              <a:ext uri="{FF2B5EF4-FFF2-40B4-BE49-F238E27FC236}">
                <a16:creationId xmlns:a16="http://schemas.microsoft.com/office/drawing/2014/main" id="{372B182F-ADE8-7309-4532-4FA3CBC008C9}"/>
              </a:ext>
            </a:extLst>
          </p:cNvPr>
          <p:cNvSpPr txBox="1"/>
          <p:nvPr/>
        </p:nvSpPr>
        <p:spPr>
          <a:xfrm>
            <a:off x="4293410" y="4046022"/>
            <a:ext cx="1882986" cy="369332"/>
          </a:xfrm>
          <a:prstGeom prst="rect">
            <a:avLst/>
          </a:prstGeom>
          <a:noFill/>
        </p:spPr>
        <p:txBody>
          <a:bodyPr wrap="square" rtlCol="0">
            <a:spAutoFit/>
          </a:bodyPr>
          <a:lstStyle/>
          <a:p>
            <a:r>
              <a:rPr lang="sv-SE"/>
              <a:t>Software Reuse</a:t>
            </a:r>
            <a:endParaRPr lang="hi-IN"/>
          </a:p>
        </p:txBody>
      </p:sp>
      <p:pic>
        <p:nvPicPr>
          <p:cNvPr id="61" name="Picture 2" descr="Smiling ">
            <a:extLst>
              <a:ext uri="{FF2B5EF4-FFF2-40B4-BE49-F238E27FC236}">
                <a16:creationId xmlns:a16="http://schemas.microsoft.com/office/drawing/2014/main" id="{AA0E7994-0722-4BBE-033B-A0468B692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7610" y="2452990"/>
            <a:ext cx="722893" cy="722893"/>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Smiling ">
            <a:extLst>
              <a:ext uri="{FF2B5EF4-FFF2-40B4-BE49-F238E27FC236}">
                <a16:creationId xmlns:a16="http://schemas.microsoft.com/office/drawing/2014/main" id="{431DC0D7-EFA3-1592-0C69-9DA11D32F3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7611" y="3842117"/>
            <a:ext cx="722893" cy="722893"/>
          </a:xfrm>
          <a:prstGeom prst="rect">
            <a:avLst/>
          </a:prstGeom>
          <a:noFill/>
          <a:extLst>
            <a:ext uri="{909E8E84-426E-40DD-AFC4-6F175D3DCCD1}">
              <a14:hiddenFill xmlns:a14="http://schemas.microsoft.com/office/drawing/2010/main">
                <a:solidFill>
                  <a:srgbClr val="FFFFFF"/>
                </a:solidFill>
              </a14:hiddenFill>
            </a:ext>
          </a:extLst>
        </p:spPr>
      </p:pic>
      <p:cxnSp>
        <p:nvCxnSpPr>
          <p:cNvPr id="2048" name="Straight Arrow Connector 2047">
            <a:extLst>
              <a:ext uri="{FF2B5EF4-FFF2-40B4-BE49-F238E27FC236}">
                <a16:creationId xmlns:a16="http://schemas.microsoft.com/office/drawing/2014/main" id="{829B0E4C-FBA5-A1E1-E72D-4A28AE347B14}"/>
              </a:ext>
            </a:extLst>
          </p:cNvPr>
          <p:cNvCxnSpPr>
            <a:stCxn id="18" idx="3"/>
            <a:endCxn id="2050" idx="1"/>
          </p:cNvCxnSpPr>
          <p:nvPr/>
        </p:nvCxnSpPr>
        <p:spPr>
          <a:xfrm flipV="1">
            <a:off x="7006166" y="1412896"/>
            <a:ext cx="671446" cy="14015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51" name="Straight Arrow Connector 2050">
            <a:extLst>
              <a:ext uri="{FF2B5EF4-FFF2-40B4-BE49-F238E27FC236}">
                <a16:creationId xmlns:a16="http://schemas.microsoft.com/office/drawing/2014/main" id="{884E2E6C-F6AC-3172-508D-1AEA45DFA03E}"/>
              </a:ext>
            </a:extLst>
          </p:cNvPr>
          <p:cNvCxnSpPr>
            <a:stCxn id="18" idx="3"/>
            <a:endCxn id="61" idx="1"/>
          </p:cNvCxnSpPr>
          <p:nvPr/>
        </p:nvCxnSpPr>
        <p:spPr>
          <a:xfrm flipV="1">
            <a:off x="7006166" y="2814437"/>
            <a:ext cx="6714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54" name="Straight Arrow Connector 2053">
            <a:extLst>
              <a:ext uri="{FF2B5EF4-FFF2-40B4-BE49-F238E27FC236}">
                <a16:creationId xmlns:a16="http://schemas.microsoft.com/office/drawing/2014/main" id="{2A5D0361-B226-CBE4-5219-9BB6215906C4}"/>
              </a:ext>
            </a:extLst>
          </p:cNvPr>
          <p:cNvCxnSpPr>
            <a:stCxn id="18" idx="3"/>
            <a:endCxn id="62" idx="1"/>
          </p:cNvCxnSpPr>
          <p:nvPr/>
        </p:nvCxnSpPr>
        <p:spPr>
          <a:xfrm>
            <a:off x="7006166" y="2814438"/>
            <a:ext cx="671445" cy="13891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57" name="Rectangle: Rounded Corners 2056">
            <a:extLst>
              <a:ext uri="{FF2B5EF4-FFF2-40B4-BE49-F238E27FC236}">
                <a16:creationId xmlns:a16="http://schemas.microsoft.com/office/drawing/2014/main" id="{01712116-2D6B-B60D-3AFB-A64E89F50170}"/>
              </a:ext>
            </a:extLst>
          </p:cNvPr>
          <p:cNvSpPr/>
          <p:nvPr/>
        </p:nvSpPr>
        <p:spPr>
          <a:xfrm>
            <a:off x="852620" y="3735660"/>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Dependency</a:t>
            </a:r>
            <a:endParaRPr lang="hi-IN">
              <a:solidFill>
                <a:schemeClr val="tx1"/>
              </a:solidFill>
            </a:endParaRPr>
          </a:p>
        </p:txBody>
      </p:sp>
      <p:sp>
        <p:nvSpPr>
          <p:cNvPr id="2058" name="Rectangle: Rounded Corners 2057">
            <a:extLst>
              <a:ext uri="{FF2B5EF4-FFF2-40B4-BE49-F238E27FC236}">
                <a16:creationId xmlns:a16="http://schemas.microsoft.com/office/drawing/2014/main" id="{EB27AA15-7B8A-D2A9-77E5-08F4BB0414F2}"/>
              </a:ext>
            </a:extLst>
          </p:cNvPr>
          <p:cNvSpPr/>
          <p:nvPr/>
        </p:nvSpPr>
        <p:spPr>
          <a:xfrm>
            <a:off x="1006830" y="3842117"/>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Dependency</a:t>
            </a:r>
            <a:endParaRPr lang="hi-IN">
              <a:solidFill>
                <a:schemeClr val="tx1"/>
              </a:solidFill>
            </a:endParaRPr>
          </a:p>
        </p:txBody>
      </p:sp>
      <p:cxnSp>
        <p:nvCxnSpPr>
          <p:cNvPr id="2078" name="Connector: Curved 2077">
            <a:extLst>
              <a:ext uri="{FF2B5EF4-FFF2-40B4-BE49-F238E27FC236}">
                <a16:creationId xmlns:a16="http://schemas.microsoft.com/office/drawing/2014/main" id="{487A25EC-50A0-CAE0-7C3A-E6B7F08BD017}"/>
              </a:ext>
            </a:extLst>
          </p:cNvPr>
          <p:cNvCxnSpPr>
            <a:cxnSpLocks/>
            <a:stCxn id="18" idx="2"/>
          </p:cNvCxnSpPr>
          <p:nvPr/>
        </p:nvCxnSpPr>
        <p:spPr>
          <a:xfrm rot="5400000">
            <a:off x="3942495" y="1745970"/>
            <a:ext cx="912240" cy="3640303"/>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081" name="Connector: Curved 2080">
            <a:extLst>
              <a:ext uri="{FF2B5EF4-FFF2-40B4-BE49-F238E27FC236}">
                <a16:creationId xmlns:a16="http://schemas.microsoft.com/office/drawing/2014/main" id="{32C62900-5686-88C0-EC21-5A5B31C7EE74}"/>
              </a:ext>
            </a:extLst>
          </p:cNvPr>
          <p:cNvCxnSpPr>
            <a:cxnSpLocks/>
          </p:cNvCxnSpPr>
          <p:nvPr/>
        </p:nvCxnSpPr>
        <p:spPr>
          <a:xfrm rot="5400000">
            <a:off x="3803693" y="1883068"/>
            <a:ext cx="1152813" cy="3622772"/>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pic>
        <p:nvPicPr>
          <p:cNvPr id="2088" name="Picture 2087">
            <a:extLst>
              <a:ext uri="{FF2B5EF4-FFF2-40B4-BE49-F238E27FC236}">
                <a16:creationId xmlns:a16="http://schemas.microsoft.com/office/drawing/2014/main" id="{87737739-FE35-5648-5506-B30E7C155FD1}"/>
              </a:ext>
            </a:extLst>
          </p:cNvPr>
          <p:cNvPicPr>
            <a:picLocks noChangeAspect="1"/>
          </p:cNvPicPr>
          <p:nvPr/>
        </p:nvPicPr>
        <p:blipFill>
          <a:blip r:embed="rId4"/>
          <a:stretch>
            <a:fillRect/>
          </a:stretch>
        </p:blipFill>
        <p:spPr>
          <a:xfrm>
            <a:off x="9689547" y="1087522"/>
            <a:ext cx="650745" cy="650745"/>
          </a:xfrm>
          <a:prstGeom prst="rect">
            <a:avLst/>
          </a:prstGeom>
        </p:spPr>
      </p:pic>
      <p:pic>
        <p:nvPicPr>
          <p:cNvPr id="2094" name="Picture 2093">
            <a:extLst>
              <a:ext uri="{FF2B5EF4-FFF2-40B4-BE49-F238E27FC236}">
                <a16:creationId xmlns:a16="http://schemas.microsoft.com/office/drawing/2014/main" id="{565B42EC-C9C1-5843-6B11-C40812C249E5}"/>
              </a:ext>
            </a:extLst>
          </p:cNvPr>
          <p:cNvPicPr>
            <a:picLocks noChangeAspect="1"/>
          </p:cNvPicPr>
          <p:nvPr/>
        </p:nvPicPr>
        <p:blipFill>
          <a:blip r:embed="rId5"/>
          <a:stretch>
            <a:fillRect/>
          </a:stretch>
        </p:blipFill>
        <p:spPr>
          <a:xfrm>
            <a:off x="9688691" y="2488102"/>
            <a:ext cx="651600" cy="651600"/>
          </a:xfrm>
          <a:prstGeom prst="rect">
            <a:avLst/>
          </a:prstGeom>
        </p:spPr>
      </p:pic>
      <p:pic>
        <p:nvPicPr>
          <p:cNvPr id="2096" name="Picture 2095">
            <a:extLst>
              <a:ext uri="{FF2B5EF4-FFF2-40B4-BE49-F238E27FC236}">
                <a16:creationId xmlns:a16="http://schemas.microsoft.com/office/drawing/2014/main" id="{1C0CD874-9987-7A5A-33BC-6C78CE94CF68}"/>
              </a:ext>
            </a:extLst>
          </p:cNvPr>
          <p:cNvPicPr>
            <a:picLocks noChangeAspect="1"/>
          </p:cNvPicPr>
          <p:nvPr/>
        </p:nvPicPr>
        <p:blipFill>
          <a:blip r:embed="rId6"/>
          <a:stretch>
            <a:fillRect/>
          </a:stretch>
        </p:blipFill>
        <p:spPr>
          <a:xfrm>
            <a:off x="9688691" y="3881930"/>
            <a:ext cx="651600" cy="651600"/>
          </a:xfrm>
          <a:prstGeom prst="rect">
            <a:avLst/>
          </a:prstGeom>
        </p:spPr>
      </p:pic>
      <p:cxnSp>
        <p:nvCxnSpPr>
          <p:cNvPr id="2098" name="Straight Arrow Connector 2097">
            <a:extLst>
              <a:ext uri="{FF2B5EF4-FFF2-40B4-BE49-F238E27FC236}">
                <a16:creationId xmlns:a16="http://schemas.microsoft.com/office/drawing/2014/main" id="{6CB27251-36CC-498D-4E99-11254D572B36}"/>
              </a:ext>
            </a:extLst>
          </p:cNvPr>
          <p:cNvCxnSpPr>
            <a:cxnSpLocks/>
            <a:stCxn id="2050" idx="3"/>
            <a:endCxn id="2088" idx="1"/>
          </p:cNvCxnSpPr>
          <p:nvPr/>
        </p:nvCxnSpPr>
        <p:spPr>
          <a:xfrm flipV="1">
            <a:off x="8400505" y="1412895"/>
            <a:ext cx="128904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02" name="Straight Arrow Connector 2101">
            <a:extLst>
              <a:ext uri="{FF2B5EF4-FFF2-40B4-BE49-F238E27FC236}">
                <a16:creationId xmlns:a16="http://schemas.microsoft.com/office/drawing/2014/main" id="{26ED151B-2D22-CDEE-C70C-C09CA4AFAA48}"/>
              </a:ext>
            </a:extLst>
          </p:cNvPr>
          <p:cNvCxnSpPr>
            <a:cxnSpLocks/>
            <a:stCxn id="61" idx="3"/>
            <a:endCxn id="2094" idx="1"/>
          </p:cNvCxnSpPr>
          <p:nvPr/>
        </p:nvCxnSpPr>
        <p:spPr>
          <a:xfrm flipV="1">
            <a:off x="8400503" y="2813902"/>
            <a:ext cx="1288188" cy="5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11" name="Straight Arrow Connector 2110">
            <a:extLst>
              <a:ext uri="{FF2B5EF4-FFF2-40B4-BE49-F238E27FC236}">
                <a16:creationId xmlns:a16="http://schemas.microsoft.com/office/drawing/2014/main" id="{DF0FC428-0301-B790-2D2E-2ADB19DA944F}"/>
              </a:ext>
            </a:extLst>
          </p:cNvPr>
          <p:cNvCxnSpPr>
            <a:cxnSpLocks/>
            <a:stCxn id="62" idx="3"/>
            <a:endCxn id="2096" idx="1"/>
          </p:cNvCxnSpPr>
          <p:nvPr/>
        </p:nvCxnSpPr>
        <p:spPr>
          <a:xfrm>
            <a:off x="8400504" y="4203564"/>
            <a:ext cx="1288187" cy="41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13" name="TextBox 2112">
            <a:extLst>
              <a:ext uri="{FF2B5EF4-FFF2-40B4-BE49-F238E27FC236}">
                <a16:creationId xmlns:a16="http://schemas.microsoft.com/office/drawing/2014/main" id="{D5BB1C76-599A-D970-3A5D-2D1481D9ECA3}"/>
              </a:ext>
            </a:extLst>
          </p:cNvPr>
          <p:cNvSpPr txBox="1"/>
          <p:nvPr/>
        </p:nvSpPr>
        <p:spPr>
          <a:xfrm>
            <a:off x="8507381" y="1051449"/>
            <a:ext cx="1068891" cy="369332"/>
          </a:xfrm>
          <a:prstGeom prst="rect">
            <a:avLst/>
          </a:prstGeom>
          <a:noFill/>
        </p:spPr>
        <p:txBody>
          <a:bodyPr wrap="square" rtlCol="0">
            <a:spAutoFit/>
          </a:bodyPr>
          <a:lstStyle/>
          <a:p>
            <a:r>
              <a:rPr lang="sv-SE"/>
              <a:t>Execute</a:t>
            </a:r>
            <a:endParaRPr lang="hi-IN"/>
          </a:p>
        </p:txBody>
      </p:sp>
      <p:sp>
        <p:nvSpPr>
          <p:cNvPr id="2114" name="TextBox 2113">
            <a:extLst>
              <a:ext uri="{FF2B5EF4-FFF2-40B4-BE49-F238E27FC236}">
                <a16:creationId xmlns:a16="http://schemas.microsoft.com/office/drawing/2014/main" id="{24AA3184-966D-7409-363C-100DF2D3A1C5}"/>
              </a:ext>
            </a:extLst>
          </p:cNvPr>
          <p:cNvSpPr txBox="1"/>
          <p:nvPr/>
        </p:nvSpPr>
        <p:spPr>
          <a:xfrm>
            <a:off x="8510151" y="2464486"/>
            <a:ext cx="1068891" cy="369332"/>
          </a:xfrm>
          <a:prstGeom prst="rect">
            <a:avLst/>
          </a:prstGeom>
          <a:noFill/>
        </p:spPr>
        <p:txBody>
          <a:bodyPr wrap="square" rtlCol="0">
            <a:spAutoFit/>
          </a:bodyPr>
          <a:lstStyle/>
          <a:p>
            <a:r>
              <a:rPr lang="sv-SE" b="1"/>
              <a:t>Execute</a:t>
            </a:r>
            <a:endParaRPr lang="hi-IN" b="1"/>
          </a:p>
        </p:txBody>
      </p:sp>
      <p:sp>
        <p:nvSpPr>
          <p:cNvPr id="2115" name="TextBox 2114">
            <a:extLst>
              <a:ext uri="{FF2B5EF4-FFF2-40B4-BE49-F238E27FC236}">
                <a16:creationId xmlns:a16="http://schemas.microsoft.com/office/drawing/2014/main" id="{A07A51DB-059D-2850-36C2-F4E90D4ADC91}"/>
              </a:ext>
            </a:extLst>
          </p:cNvPr>
          <p:cNvSpPr txBox="1"/>
          <p:nvPr/>
        </p:nvSpPr>
        <p:spPr>
          <a:xfrm>
            <a:off x="8507381" y="3838175"/>
            <a:ext cx="1068891" cy="369332"/>
          </a:xfrm>
          <a:prstGeom prst="rect">
            <a:avLst/>
          </a:prstGeom>
          <a:noFill/>
        </p:spPr>
        <p:txBody>
          <a:bodyPr wrap="square" rtlCol="0">
            <a:spAutoFit/>
          </a:bodyPr>
          <a:lstStyle/>
          <a:p>
            <a:r>
              <a:rPr lang="sv-SE" i="1" u="sng"/>
              <a:t>Execute</a:t>
            </a:r>
            <a:endParaRPr lang="hi-IN" i="1" u="sng"/>
          </a:p>
        </p:txBody>
      </p:sp>
    </p:spTree>
    <p:extLst>
      <p:ext uri="{BB962C8B-B14F-4D97-AF65-F5344CB8AC3E}">
        <p14:creationId xmlns:p14="http://schemas.microsoft.com/office/powerpoint/2010/main" val="3131752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5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5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07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04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05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09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11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8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08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05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11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10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09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05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115"/>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111"/>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0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47" grpId="0"/>
      <p:bldP spid="55" grpId="0"/>
      <p:bldP spid="56" grpId="0"/>
      <p:bldP spid="57" grpId="0"/>
      <p:bldP spid="60" grpId="0"/>
      <p:bldP spid="2057" grpId="0" animBg="1"/>
      <p:bldP spid="2058" grpId="0" animBg="1"/>
      <p:bldP spid="2113" grpId="0"/>
      <p:bldP spid="2114" grpId="0"/>
      <p:bldP spid="21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49DBEB2-D77A-8289-DD54-937FDDD44A1E}"/>
              </a:ext>
            </a:extLst>
          </p:cNvPr>
          <p:cNvSpPr>
            <a:spLocks noGrp="1"/>
          </p:cNvSpPr>
          <p:nvPr>
            <p:ph type="title"/>
          </p:nvPr>
        </p:nvSpPr>
        <p:spPr/>
        <p:txBody>
          <a:bodyPr/>
          <a:lstStyle/>
          <a:p>
            <a:r>
              <a:rPr lang="sv-SE"/>
              <a:t>RQ2: </a:t>
            </a:r>
            <a:r>
              <a:rPr lang="sv-SE">
                <a:ea typeface="+mj-lt"/>
                <a:cs typeface="+mj-lt"/>
              </a:rPr>
              <a:t>To what extent can SBOM.EXE mitigate high-profile attacks in Java?</a:t>
            </a:r>
          </a:p>
        </p:txBody>
      </p:sp>
      <p:sp>
        <p:nvSpPr>
          <p:cNvPr id="4" name="Platshållare för datum 3">
            <a:extLst>
              <a:ext uri="{FF2B5EF4-FFF2-40B4-BE49-F238E27FC236}">
                <a16:creationId xmlns:a16="http://schemas.microsoft.com/office/drawing/2014/main" id="{D7AFC7F7-CB71-01A4-E1F5-30306FE767B5}"/>
              </a:ext>
            </a:extLst>
          </p:cNvPr>
          <p:cNvSpPr>
            <a:spLocks noGrp="1"/>
          </p:cNvSpPr>
          <p:nvPr>
            <p:ph type="dt" sz="half" idx="10"/>
          </p:nvPr>
        </p:nvSpPr>
        <p:spPr/>
        <p:txBody>
          <a:bodyPr/>
          <a:lstStyle/>
          <a:p>
            <a:r>
              <a:rPr lang="hi-IN"/>
              <a:t>06-09-2024</a:t>
            </a:r>
            <a:endParaRPr lang="sv-SE"/>
          </a:p>
        </p:txBody>
      </p:sp>
      <p:sp>
        <p:nvSpPr>
          <p:cNvPr id="5" name="Platshållare för sidfot 4">
            <a:extLst>
              <a:ext uri="{FF2B5EF4-FFF2-40B4-BE49-F238E27FC236}">
                <a16:creationId xmlns:a16="http://schemas.microsoft.com/office/drawing/2014/main" id="{62039796-C1E3-E81F-F357-BC71F7DF8210}"/>
              </a:ext>
            </a:extLst>
          </p:cNvPr>
          <p:cNvSpPr>
            <a:spLocks noGrp="1"/>
          </p:cNvSpPr>
          <p:nvPr>
            <p:ph type="ftr" sz="quarter" idx="11"/>
          </p:nvPr>
        </p:nvSpPr>
        <p:spPr/>
        <p:txBody>
          <a:bodyPr/>
          <a:lstStyle/>
          <a:p>
            <a:r>
              <a:rPr lang="sv-SE" err="1"/>
              <a:t>Aman</a:t>
            </a:r>
            <a:r>
              <a:rPr lang="sv-SE"/>
              <a:t> Sharma | amansha@kth.se</a:t>
            </a:r>
          </a:p>
        </p:txBody>
      </p:sp>
      <p:sp>
        <p:nvSpPr>
          <p:cNvPr id="6" name="Platshållare för bildnummer 5">
            <a:extLst>
              <a:ext uri="{FF2B5EF4-FFF2-40B4-BE49-F238E27FC236}">
                <a16:creationId xmlns:a16="http://schemas.microsoft.com/office/drawing/2014/main" id="{060623C6-93AB-1D03-A723-C90362D8EE7D}"/>
              </a:ext>
            </a:extLst>
          </p:cNvPr>
          <p:cNvSpPr>
            <a:spLocks noGrp="1"/>
          </p:cNvSpPr>
          <p:nvPr>
            <p:ph type="sldNum" sz="quarter" idx="12"/>
          </p:nvPr>
        </p:nvSpPr>
        <p:spPr/>
        <p:txBody>
          <a:bodyPr/>
          <a:lstStyle/>
          <a:p>
            <a:fld id="{B716C8F4-20CD-364A-8A8E-DE130115B178}" type="slidenum">
              <a:rPr lang="sv-SE" smtClean="0"/>
              <a:pPr/>
              <a:t>30</a:t>
            </a:fld>
            <a:endParaRPr lang="sv-SE"/>
          </a:p>
        </p:txBody>
      </p:sp>
      <p:sp>
        <p:nvSpPr>
          <p:cNvPr id="9" name="Platshållare för innehåll 11">
            <a:extLst>
              <a:ext uri="{FF2B5EF4-FFF2-40B4-BE49-F238E27FC236}">
                <a16:creationId xmlns:a16="http://schemas.microsoft.com/office/drawing/2014/main" id="{388E026C-BE85-93B2-6767-DBCECF4DCC95}"/>
              </a:ext>
            </a:extLst>
          </p:cNvPr>
          <p:cNvSpPr>
            <a:spLocks noGrp="1"/>
          </p:cNvSpPr>
          <p:nvPr>
            <p:ph idx="1"/>
          </p:nvPr>
        </p:nvSpPr>
        <p:spPr>
          <a:xfrm>
            <a:off x="600075" y="1366838"/>
            <a:ext cx="10990263" cy="4959313"/>
          </a:xfrm>
        </p:spPr>
        <p:txBody>
          <a:bodyPr vert="horz" lIns="91440" tIns="45720" rIns="91440" bIns="45720" rtlCol="0" anchor="t">
            <a:noAutofit/>
          </a:bodyPr>
          <a:lstStyle/>
          <a:p>
            <a:r>
              <a:rPr lang="sv-SE"/>
              <a:t>Methodology: Replicate </a:t>
            </a:r>
            <a:r>
              <a:rPr lang="sv-SE">
                <a:ea typeface="+mn-lt"/>
                <a:cs typeface="+mn-lt"/>
              </a:rPr>
              <a:t>CVE-2021-44228 (Log4Shell), CVE-2021-42392 (H2 database console), and CVE-2022-33980 (Apache Commons Configuration)</a:t>
            </a:r>
            <a:r>
              <a:rPr lang="sv-SE"/>
              <a:t> in a proof-of-concept and then run them with our BOMI and SBOM Runtime Watchdog attached.</a:t>
            </a:r>
          </a:p>
          <a:p>
            <a:endParaRPr lang="sv-SE"/>
          </a:p>
          <a:p>
            <a:r>
              <a:rPr lang="sv-SE"/>
              <a:t>Key findings:</a:t>
            </a:r>
          </a:p>
          <a:p>
            <a:pPr lvl="1">
              <a:buFont typeface="Courier New" panose="020B0604020202020204" pitchFamily="34" charset="0"/>
              <a:buChar char="o"/>
            </a:pPr>
            <a:r>
              <a:rPr lang="sv-SE"/>
              <a:t>It successfully prevent execution of the malicious class loaded at runtime in all 3 CVEs. In more technical terms, it is prevented from being initialized.</a:t>
            </a:r>
          </a:p>
          <a:p>
            <a:pPr lvl="1">
              <a:buFont typeface="Courier New" panose="020B0604020202020204" pitchFamily="34" charset="0"/>
              <a:buChar char="o"/>
            </a:pPr>
            <a:r>
              <a:rPr lang="sv-SE" b="1">
                <a:ea typeface="+mn-lt"/>
                <a:cs typeface="+mn-lt"/>
              </a:rPr>
              <a:t>CVE-2021-44228 – mitigated</a:t>
            </a:r>
          </a:p>
          <a:p>
            <a:pPr lvl="1">
              <a:buFont typeface="Courier New" panose="020B0604020202020204" pitchFamily="34" charset="0"/>
              <a:buChar char="o"/>
            </a:pPr>
            <a:r>
              <a:rPr lang="sv-SE" b="1">
                <a:ea typeface="+mn-lt"/>
                <a:cs typeface="+mn-lt"/>
              </a:rPr>
              <a:t>CVE-2021-42392 – mitigated</a:t>
            </a:r>
          </a:p>
          <a:p>
            <a:pPr lvl="1">
              <a:buFont typeface="Courier New" panose="020B0604020202020204" pitchFamily="34" charset="0"/>
              <a:buChar char="o"/>
            </a:pPr>
            <a:r>
              <a:rPr lang="sv-SE" b="1">
                <a:ea typeface="+mn-lt"/>
                <a:cs typeface="+mn-lt"/>
              </a:rPr>
              <a:t>CVE-2022-33980 – mitiagted</a:t>
            </a:r>
          </a:p>
          <a:p>
            <a:pPr lvl="1">
              <a:buFont typeface="Courier New" panose="020B0604020202020204" pitchFamily="34" charset="0"/>
              <a:buChar char="o"/>
            </a:pPr>
            <a:endParaRPr lang="sv-SE"/>
          </a:p>
          <a:p>
            <a:pPr lvl="1">
              <a:buFont typeface="Courier New" panose="020B0604020202020204" pitchFamily="34" charset="0"/>
              <a:buChar char="o"/>
            </a:pPr>
            <a:endParaRPr lang="sv-SE"/>
          </a:p>
        </p:txBody>
      </p:sp>
      <p:sp>
        <p:nvSpPr>
          <p:cNvPr id="3" name="Rectangle 2">
            <a:extLst>
              <a:ext uri="{FF2B5EF4-FFF2-40B4-BE49-F238E27FC236}">
                <a16:creationId xmlns:a16="http://schemas.microsoft.com/office/drawing/2014/main" id="{EC80763B-2748-652F-E54B-CC8790A70FBA}"/>
              </a:ext>
            </a:extLst>
          </p:cNvPr>
          <p:cNvSpPr/>
          <p:nvPr/>
        </p:nvSpPr>
        <p:spPr>
          <a:xfrm>
            <a:off x="0" y="0"/>
            <a:ext cx="12192000" cy="6858000"/>
          </a:xfrm>
          <a:prstGeom prst="rect">
            <a:avLst/>
          </a:prstGeom>
          <a:solidFill>
            <a:srgbClr val="000000">
              <a:alpha val="5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i-IN" sz="4800" b="1" u="sng"/>
          </a:p>
        </p:txBody>
      </p:sp>
      <p:sp>
        <p:nvSpPr>
          <p:cNvPr id="8" name="TextBox 7">
            <a:extLst>
              <a:ext uri="{FF2B5EF4-FFF2-40B4-BE49-F238E27FC236}">
                <a16:creationId xmlns:a16="http://schemas.microsoft.com/office/drawing/2014/main" id="{8ABDCB4C-B9E2-2FEB-1221-41D07F1E453D}"/>
              </a:ext>
            </a:extLst>
          </p:cNvPr>
          <p:cNvSpPr txBox="1"/>
          <p:nvPr/>
        </p:nvSpPr>
        <p:spPr>
          <a:xfrm>
            <a:off x="600075" y="2723188"/>
            <a:ext cx="10745867" cy="1938992"/>
          </a:xfrm>
          <a:prstGeom prst="rect">
            <a:avLst/>
          </a:prstGeom>
          <a:solidFill>
            <a:srgbClr val="EBE5E0"/>
          </a:solidFill>
        </p:spPr>
        <p:txBody>
          <a:bodyPr wrap="square" rtlCol="0" anchor="ctr">
            <a:spAutoFit/>
          </a:bodyPr>
          <a:lstStyle/>
          <a:p>
            <a:pPr algn="ctr"/>
            <a:r>
              <a:rPr lang="sv-SE" sz="6000" b="1" u="sng"/>
              <a:t>Takeaway</a:t>
            </a:r>
            <a:r>
              <a:rPr lang="en-IN" sz="6000" b="1" u="sng"/>
              <a:t>: Mitigated all 3 CVEs successfully.</a:t>
            </a:r>
            <a:endParaRPr lang="hi-IN" sz="6000"/>
          </a:p>
        </p:txBody>
      </p:sp>
    </p:spTree>
    <p:extLst>
      <p:ext uri="{BB962C8B-B14F-4D97-AF65-F5344CB8AC3E}">
        <p14:creationId xmlns:p14="http://schemas.microsoft.com/office/powerpoint/2010/main" val="671021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49DBEB2-D77A-8289-DD54-937FDDD44A1E}"/>
              </a:ext>
            </a:extLst>
          </p:cNvPr>
          <p:cNvSpPr>
            <a:spLocks noGrp="1"/>
          </p:cNvSpPr>
          <p:nvPr>
            <p:ph type="title"/>
          </p:nvPr>
        </p:nvSpPr>
        <p:spPr/>
        <p:txBody>
          <a:bodyPr/>
          <a:lstStyle/>
          <a:p>
            <a:r>
              <a:rPr lang="sv-SE"/>
              <a:t>RQ3: </a:t>
            </a:r>
            <a:r>
              <a:rPr lang="sv-SE">
                <a:ea typeface="+mj-lt"/>
                <a:cs typeface="+mj-lt"/>
              </a:rPr>
              <a:t>Is SBOM.EXE compatible with real-world applications?</a:t>
            </a:r>
            <a:endParaRPr lang="sv-SE"/>
          </a:p>
        </p:txBody>
      </p:sp>
      <p:sp>
        <p:nvSpPr>
          <p:cNvPr id="4" name="Platshållare för datum 3">
            <a:extLst>
              <a:ext uri="{FF2B5EF4-FFF2-40B4-BE49-F238E27FC236}">
                <a16:creationId xmlns:a16="http://schemas.microsoft.com/office/drawing/2014/main" id="{D7AFC7F7-CB71-01A4-E1F5-30306FE767B5}"/>
              </a:ext>
            </a:extLst>
          </p:cNvPr>
          <p:cNvSpPr>
            <a:spLocks noGrp="1"/>
          </p:cNvSpPr>
          <p:nvPr>
            <p:ph type="dt" sz="half" idx="10"/>
          </p:nvPr>
        </p:nvSpPr>
        <p:spPr/>
        <p:txBody>
          <a:bodyPr/>
          <a:lstStyle/>
          <a:p>
            <a:r>
              <a:rPr lang="hi-IN"/>
              <a:t>06-09-2024</a:t>
            </a:r>
            <a:endParaRPr lang="sv-SE"/>
          </a:p>
        </p:txBody>
      </p:sp>
      <p:sp>
        <p:nvSpPr>
          <p:cNvPr id="5" name="Platshållare för sidfot 4">
            <a:extLst>
              <a:ext uri="{FF2B5EF4-FFF2-40B4-BE49-F238E27FC236}">
                <a16:creationId xmlns:a16="http://schemas.microsoft.com/office/drawing/2014/main" id="{62039796-C1E3-E81F-F357-BC71F7DF8210}"/>
              </a:ext>
            </a:extLst>
          </p:cNvPr>
          <p:cNvSpPr>
            <a:spLocks noGrp="1"/>
          </p:cNvSpPr>
          <p:nvPr>
            <p:ph type="ftr" sz="quarter" idx="11"/>
          </p:nvPr>
        </p:nvSpPr>
        <p:spPr/>
        <p:txBody>
          <a:bodyPr/>
          <a:lstStyle/>
          <a:p>
            <a:r>
              <a:rPr lang="sv-SE" err="1"/>
              <a:t>Aman</a:t>
            </a:r>
            <a:r>
              <a:rPr lang="sv-SE"/>
              <a:t> Sharma | amansha@kth.se</a:t>
            </a:r>
          </a:p>
        </p:txBody>
      </p:sp>
      <p:sp>
        <p:nvSpPr>
          <p:cNvPr id="6" name="Platshållare för bildnummer 5">
            <a:extLst>
              <a:ext uri="{FF2B5EF4-FFF2-40B4-BE49-F238E27FC236}">
                <a16:creationId xmlns:a16="http://schemas.microsoft.com/office/drawing/2014/main" id="{060623C6-93AB-1D03-A723-C90362D8EE7D}"/>
              </a:ext>
            </a:extLst>
          </p:cNvPr>
          <p:cNvSpPr>
            <a:spLocks noGrp="1"/>
          </p:cNvSpPr>
          <p:nvPr>
            <p:ph type="sldNum" sz="quarter" idx="12"/>
          </p:nvPr>
        </p:nvSpPr>
        <p:spPr/>
        <p:txBody>
          <a:bodyPr/>
          <a:lstStyle/>
          <a:p>
            <a:fld id="{B716C8F4-20CD-364A-8A8E-DE130115B178}" type="slidenum">
              <a:rPr lang="sv-SE" smtClean="0"/>
              <a:pPr/>
              <a:t>31</a:t>
            </a:fld>
            <a:endParaRPr lang="sv-SE"/>
          </a:p>
        </p:txBody>
      </p:sp>
      <p:sp>
        <p:nvSpPr>
          <p:cNvPr id="13" name="Platshållare för innehåll 11">
            <a:extLst>
              <a:ext uri="{FF2B5EF4-FFF2-40B4-BE49-F238E27FC236}">
                <a16:creationId xmlns:a16="http://schemas.microsoft.com/office/drawing/2014/main" id="{7CA3BC42-4C9D-44C6-63B1-E96A3C767098}"/>
              </a:ext>
            </a:extLst>
          </p:cNvPr>
          <p:cNvSpPr>
            <a:spLocks noGrp="1"/>
          </p:cNvSpPr>
          <p:nvPr>
            <p:ph idx="1"/>
          </p:nvPr>
        </p:nvSpPr>
        <p:spPr>
          <a:xfrm>
            <a:off x="600075" y="1366838"/>
            <a:ext cx="10990263" cy="4959313"/>
          </a:xfrm>
        </p:spPr>
        <p:txBody>
          <a:bodyPr vert="horz" lIns="91440" tIns="45720" rIns="91440" bIns="45720" rtlCol="0" anchor="t">
            <a:noAutofit/>
          </a:bodyPr>
          <a:lstStyle/>
          <a:p>
            <a:r>
              <a:rPr lang="sv-SE"/>
              <a:t>Methodology: Create BOMI for real-world projects – PDFBox, TTorrent, and GraphHopper – and then run these projects with SBOM Runtime Watchdog attached.</a:t>
            </a:r>
          </a:p>
          <a:p>
            <a:endParaRPr lang="sv-SE"/>
          </a:p>
          <a:p>
            <a:r>
              <a:rPr lang="sv-SE"/>
              <a:t>Key findings:</a:t>
            </a:r>
          </a:p>
          <a:p>
            <a:pPr lvl="1" indent="-285750">
              <a:buFont typeface="Courier New" panose="020B0604020202020204" pitchFamily="34" charset="0"/>
              <a:buChar char="o"/>
            </a:pPr>
            <a:r>
              <a:rPr lang="sv-SE">
                <a:latin typeface="Figtree"/>
                <a:cs typeface="Arial"/>
              </a:rPr>
              <a:t>SBOM.exe is fully compatible with PDFBox and TTorrent.</a:t>
            </a:r>
            <a:endParaRPr lang="en-US">
              <a:latin typeface="Figtree"/>
              <a:cs typeface="Arial"/>
            </a:endParaRPr>
          </a:p>
          <a:p>
            <a:pPr lvl="2" indent="-285750">
              <a:buFont typeface="Courier New" panose="020B0604020202020204" pitchFamily="34" charset="0"/>
              <a:buChar char="o"/>
            </a:pPr>
            <a:r>
              <a:rPr lang="sv-SE">
                <a:latin typeface="Figtree"/>
                <a:cs typeface="Arial"/>
              </a:rPr>
              <a:t>PDFBox:</a:t>
            </a:r>
            <a:endParaRPr lang="en-US">
              <a:latin typeface="Figtree"/>
              <a:cs typeface="Arial"/>
            </a:endParaRPr>
          </a:p>
          <a:p>
            <a:pPr lvl="3" indent="-285750">
              <a:buFont typeface="Courier New" panose="020B0604020202020204" pitchFamily="34" charset="0"/>
              <a:buChar char="o"/>
            </a:pPr>
            <a:r>
              <a:rPr lang="sv-SE">
                <a:latin typeface="Figtree"/>
                <a:cs typeface="Arial"/>
              </a:rPr>
              <a:t>Additional test for PDFBox Debugger</a:t>
            </a:r>
          </a:p>
          <a:p>
            <a:pPr lvl="2" indent="-285750">
              <a:buFont typeface="Courier New" panose="020B0604020202020204" pitchFamily="34" charset="0"/>
              <a:buChar char="o"/>
            </a:pPr>
            <a:r>
              <a:rPr lang="sv-SE">
                <a:latin typeface="Figtree"/>
                <a:cs typeface="Arial"/>
              </a:rPr>
              <a:t>TTorrent:</a:t>
            </a:r>
            <a:endParaRPr lang="en-US">
              <a:latin typeface="Figtree"/>
              <a:cs typeface="Arial"/>
            </a:endParaRPr>
          </a:p>
          <a:p>
            <a:pPr lvl="3" indent="-285750">
              <a:buFont typeface="Courier New" panose="020B0604020202020204" pitchFamily="34" charset="0"/>
              <a:buChar char="o"/>
            </a:pPr>
            <a:r>
              <a:rPr lang="sv-SE">
                <a:latin typeface="Figtree"/>
                <a:cs typeface="Arial"/>
              </a:rPr>
              <a:t>Additional test to simulate torrent downloading</a:t>
            </a:r>
          </a:p>
          <a:p>
            <a:pPr lvl="3" indent="-285750">
              <a:buFont typeface="Courier New" panose="020B0604020202020204" pitchFamily="34" charset="0"/>
              <a:buChar char="o"/>
            </a:pPr>
            <a:r>
              <a:rPr lang="sv-SE">
                <a:latin typeface="Figtree"/>
                <a:cs typeface="Arial"/>
              </a:rPr>
              <a:t>Update java bytecode for it to be compatible with Java 21</a:t>
            </a:r>
            <a:endParaRPr lang="en-US">
              <a:latin typeface="Figtree"/>
              <a:cs typeface="Arial"/>
            </a:endParaRPr>
          </a:p>
          <a:p>
            <a:pPr marL="742950" lvl="1" indent="-285750">
              <a:lnSpc>
                <a:spcPct val="100000"/>
              </a:lnSpc>
              <a:spcBef>
                <a:spcPts val="0"/>
              </a:spcBef>
              <a:buFont typeface="Courier New" panose="020B0604020202020204" pitchFamily="34" charset="0"/>
              <a:buChar char="o"/>
            </a:pPr>
            <a:r>
              <a:rPr lang="sv-SE">
                <a:latin typeface="Figtree"/>
                <a:cs typeface="Arial"/>
              </a:rPr>
              <a:t>SBOM.exe is partially compatible with GraphHopper as one of the class names were randomly generated.</a:t>
            </a:r>
          </a:p>
          <a:p>
            <a:pPr lvl="1">
              <a:buFont typeface="Courier New" panose="020B0604020202020204" pitchFamily="34" charset="0"/>
              <a:buChar char="o"/>
            </a:pPr>
            <a:endParaRPr lang="sv-SE"/>
          </a:p>
        </p:txBody>
      </p:sp>
      <p:sp>
        <p:nvSpPr>
          <p:cNvPr id="3" name="Rectangle 2">
            <a:extLst>
              <a:ext uri="{FF2B5EF4-FFF2-40B4-BE49-F238E27FC236}">
                <a16:creationId xmlns:a16="http://schemas.microsoft.com/office/drawing/2014/main" id="{5A71F337-A44B-5778-B6F0-3F206D495DA1}"/>
              </a:ext>
            </a:extLst>
          </p:cNvPr>
          <p:cNvSpPr/>
          <p:nvPr/>
        </p:nvSpPr>
        <p:spPr>
          <a:xfrm>
            <a:off x="0" y="0"/>
            <a:ext cx="12192000" cy="6858000"/>
          </a:xfrm>
          <a:prstGeom prst="rect">
            <a:avLst/>
          </a:prstGeom>
          <a:solidFill>
            <a:srgbClr val="000000">
              <a:alpha val="5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i-IN" sz="4800" b="1" u="sng"/>
          </a:p>
        </p:txBody>
      </p:sp>
      <p:sp>
        <p:nvSpPr>
          <p:cNvPr id="7" name="TextBox 6">
            <a:extLst>
              <a:ext uri="{FF2B5EF4-FFF2-40B4-BE49-F238E27FC236}">
                <a16:creationId xmlns:a16="http://schemas.microsoft.com/office/drawing/2014/main" id="{7C0C791F-7620-BFF0-50FC-0EA5EFCDA73E}"/>
              </a:ext>
            </a:extLst>
          </p:cNvPr>
          <p:cNvSpPr txBox="1"/>
          <p:nvPr/>
        </p:nvSpPr>
        <p:spPr>
          <a:xfrm>
            <a:off x="600075" y="2723188"/>
            <a:ext cx="10745867" cy="1938992"/>
          </a:xfrm>
          <a:prstGeom prst="rect">
            <a:avLst/>
          </a:prstGeom>
          <a:solidFill>
            <a:srgbClr val="EBE5E0"/>
          </a:solidFill>
        </p:spPr>
        <p:txBody>
          <a:bodyPr wrap="square" rtlCol="0" anchor="ctr">
            <a:spAutoFit/>
          </a:bodyPr>
          <a:lstStyle/>
          <a:p>
            <a:pPr algn="ctr"/>
            <a:r>
              <a:rPr lang="sv-SE" sz="6000" b="1" u="sng"/>
              <a:t>Takeaway</a:t>
            </a:r>
            <a:r>
              <a:rPr lang="en-IN" sz="6000" b="1" u="sng"/>
              <a:t>: Compatible with real-world projects.</a:t>
            </a:r>
            <a:endParaRPr lang="hi-IN" sz="6000"/>
          </a:p>
        </p:txBody>
      </p:sp>
    </p:spTree>
    <p:extLst>
      <p:ext uri="{BB962C8B-B14F-4D97-AF65-F5344CB8AC3E}">
        <p14:creationId xmlns:p14="http://schemas.microsoft.com/office/powerpoint/2010/main" val="308217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49DBEB2-D77A-8289-DD54-937FDDD44A1E}"/>
              </a:ext>
            </a:extLst>
          </p:cNvPr>
          <p:cNvSpPr>
            <a:spLocks noGrp="1"/>
          </p:cNvSpPr>
          <p:nvPr>
            <p:ph type="title"/>
          </p:nvPr>
        </p:nvSpPr>
        <p:spPr/>
        <p:txBody>
          <a:bodyPr/>
          <a:lstStyle/>
          <a:p>
            <a:r>
              <a:rPr lang="sv-SE"/>
              <a:t>RQ4: </a:t>
            </a:r>
            <a:r>
              <a:rPr lang="sv-SE">
                <a:ea typeface="+mj-lt"/>
                <a:cs typeface="+mj-lt"/>
              </a:rPr>
              <a:t>What is the overhead of SBOM.EXE?</a:t>
            </a:r>
          </a:p>
        </p:txBody>
      </p:sp>
      <p:sp>
        <p:nvSpPr>
          <p:cNvPr id="4" name="Platshållare för datum 3">
            <a:extLst>
              <a:ext uri="{FF2B5EF4-FFF2-40B4-BE49-F238E27FC236}">
                <a16:creationId xmlns:a16="http://schemas.microsoft.com/office/drawing/2014/main" id="{D7AFC7F7-CB71-01A4-E1F5-30306FE767B5}"/>
              </a:ext>
            </a:extLst>
          </p:cNvPr>
          <p:cNvSpPr>
            <a:spLocks noGrp="1"/>
          </p:cNvSpPr>
          <p:nvPr>
            <p:ph type="dt" sz="half" idx="10"/>
          </p:nvPr>
        </p:nvSpPr>
        <p:spPr/>
        <p:txBody>
          <a:bodyPr/>
          <a:lstStyle/>
          <a:p>
            <a:r>
              <a:rPr lang="hi-IN"/>
              <a:t>06-09-2024</a:t>
            </a:r>
            <a:endParaRPr lang="sv-SE"/>
          </a:p>
        </p:txBody>
      </p:sp>
      <p:sp>
        <p:nvSpPr>
          <p:cNvPr id="5" name="Platshållare för sidfot 4">
            <a:extLst>
              <a:ext uri="{FF2B5EF4-FFF2-40B4-BE49-F238E27FC236}">
                <a16:creationId xmlns:a16="http://schemas.microsoft.com/office/drawing/2014/main" id="{62039796-C1E3-E81F-F357-BC71F7DF8210}"/>
              </a:ext>
            </a:extLst>
          </p:cNvPr>
          <p:cNvSpPr>
            <a:spLocks noGrp="1"/>
          </p:cNvSpPr>
          <p:nvPr>
            <p:ph type="ftr" sz="quarter" idx="11"/>
          </p:nvPr>
        </p:nvSpPr>
        <p:spPr/>
        <p:txBody>
          <a:bodyPr/>
          <a:lstStyle/>
          <a:p>
            <a:r>
              <a:rPr lang="sv-SE" err="1"/>
              <a:t>Aman</a:t>
            </a:r>
            <a:r>
              <a:rPr lang="sv-SE"/>
              <a:t> Sharma | amansha@kth.se</a:t>
            </a:r>
          </a:p>
        </p:txBody>
      </p:sp>
      <p:sp>
        <p:nvSpPr>
          <p:cNvPr id="6" name="Platshållare för bildnummer 5">
            <a:extLst>
              <a:ext uri="{FF2B5EF4-FFF2-40B4-BE49-F238E27FC236}">
                <a16:creationId xmlns:a16="http://schemas.microsoft.com/office/drawing/2014/main" id="{060623C6-93AB-1D03-A723-C90362D8EE7D}"/>
              </a:ext>
            </a:extLst>
          </p:cNvPr>
          <p:cNvSpPr>
            <a:spLocks noGrp="1"/>
          </p:cNvSpPr>
          <p:nvPr>
            <p:ph type="sldNum" sz="quarter" idx="12"/>
          </p:nvPr>
        </p:nvSpPr>
        <p:spPr/>
        <p:txBody>
          <a:bodyPr/>
          <a:lstStyle/>
          <a:p>
            <a:fld id="{B716C8F4-20CD-364A-8A8E-DE130115B178}" type="slidenum">
              <a:rPr lang="sv-SE" smtClean="0"/>
              <a:pPr/>
              <a:t>32</a:t>
            </a:fld>
            <a:endParaRPr lang="sv-SE"/>
          </a:p>
        </p:txBody>
      </p:sp>
      <p:sp>
        <p:nvSpPr>
          <p:cNvPr id="13" name="Platshållare för innehåll 11">
            <a:extLst>
              <a:ext uri="{FF2B5EF4-FFF2-40B4-BE49-F238E27FC236}">
                <a16:creationId xmlns:a16="http://schemas.microsoft.com/office/drawing/2014/main" id="{CD6E222C-5F50-70B6-FD51-0B464DF55EF8}"/>
              </a:ext>
            </a:extLst>
          </p:cNvPr>
          <p:cNvSpPr>
            <a:spLocks noGrp="1"/>
          </p:cNvSpPr>
          <p:nvPr>
            <p:ph idx="1"/>
          </p:nvPr>
        </p:nvSpPr>
        <p:spPr>
          <a:xfrm>
            <a:off x="600075" y="1366838"/>
            <a:ext cx="10990263" cy="4959313"/>
          </a:xfrm>
        </p:spPr>
        <p:txBody>
          <a:bodyPr vert="horz" lIns="91440" tIns="45720" rIns="91440" bIns="45720" rtlCol="0" anchor="t">
            <a:noAutofit/>
          </a:bodyPr>
          <a:lstStyle/>
          <a:p>
            <a:r>
              <a:rPr lang="sv-SE" err="1"/>
              <a:t>Methodology</a:t>
            </a:r>
            <a:r>
              <a:rPr lang="sv-SE"/>
              <a:t>: </a:t>
            </a:r>
            <a:r>
              <a:rPr lang="sv-SE" err="1"/>
              <a:t>Measure</a:t>
            </a:r>
            <a:r>
              <a:rPr lang="sv-SE"/>
              <a:t> </a:t>
            </a:r>
            <a:r>
              <a:rPr lang="sv-SE" err="1"/>
              <a:t>performance</a:t>
            </a:r>
            <a:r>
              <a:rPr lang="sv-SE"/>
              <a:t> </a:t>
            </a:r>
            <a:r>
              <a:rPr lang="sv-SE" err="1"/>
              <a:t>using</a:t>
            </a:r>
            <a:r>
              <a:rPr lang="sv-SE"/>
              <a:t> </a:t>
            </a:r>
            <a:r>
              <a:rPr lang="sv-SE" err="1"/>
              <a:t>two</a:t>
            </a:r>
            <a:r>
              <a:rPr lang="sv-SE"/>
              <a:t> metrics (using JMH) for 3 real </a:t>
            </a:r>
            <a:r>
              <a:rPr lang="sv-SE" err="1"/>
              <a:t>world</a:t>
            </a:r>
            <a:r>
              <a:rPr lang="sv-SE"/>
              <a:t> </a:t>
            </a:r>
            <a:r>
              <a:rPr lang="sv-SE" err="1"/>
              <a:t>projects</a:t>
            </a:r>
            <a:r>
              <a:rPr lang="sv-SE"/>
              <a:t>.</a:t>
            </a:r>
          </a:p>
          <a:p>
            <a:pPr marL="742950" lvl="1" indent="-285750">
              <a:lnSpc>
                <a:spcPct val="100000"/>
              </a:lnSpc>
              <a:spcBef>
                <a:spcPts val="0"/>
              </a:spcBef>
              <a:buFont typeface="Courier New" panose="020B0604020202020204" pitchFamily="34" charset="0"/>
              <a:buChar char="o"/>
            </a:pPr>
            <a:r>
              <a:rPr lang="sv-SE" sz="1600">
                <a:latin typeface="Figtree"/>
                <a:cs typeface="Arial"/>
              </a:rPr>
              <a:t>End-to-end time with warmup: Measure of the sum of how long it takes for the JVM to warm up and then run the application.</a:t>
            </a:r>
            <a:endParaRPr lang="en-US" sz="1600">
              <a:latin typeface="Figtree"/>
              <a:cs typeface="Arial"/>
            </a:endParaRPr>
          </a:p>
          <a:p>
            <a:pPr marL="742950" lvl="1" indent="-285750">
              <a:lnSpc>
                <a:spcPct val="100000"/>
              </a:lnSpc>
              <a:spcBef>
                <a:spcPts val="0"/>
              </a:spcBef>
              <a:buFont typeface="Courier New" panose="020B0604020202020204" pitchFamily="34" charset="0"/>
              <a:buChar char="o"/>
            </a:pPr>
            <a:r>
              <a:rPr lang="sv-SE" sz="1600">
                <a:latin typeface="Figtree"/>
                <a:cs typeface="Arial"/>
              </a:rPr>
              <a:t>Workload time excluding warmup: Measure of the runtime of the application when all classes are fully JIT compiled (or optimized).</a:t>
            </a:r>
            <a:endParaRPr lang="sv-SE">
              <a:latin typeface="Figtree"/>
            </a:endParaRPr>
          </a:p>
          <a:p>
            <a:endParaRPr lang="sv-SE"/>
          </a:p>
          <a:p>
            <a:r>
              <a:rPr lang="sv-SE"/>
              <a:t>Key findings:</a:t>
            </a:r>
          </a:p>
          <a:p>
            <a:pPr lvl="1">
              <a:buFont typeface="Courier New" panose="020B0604020202020204" pitchFamily="34" charset="0"/>
              <a:buChar char="o"/>
            </a:pPr>
            <a:r>
              <a:rPr lang="sv-SE">
                <a:ea typeface="+mn-lt"/>
                <a:cs typeface="+mn-lt"/>
              </a:rPr>
              <a:t>The overhead </a:t>
            </a:r>
            <a:r>
              <a:rPr lang="sv-SE" err="1">
                <a:ea typeface="+mn-lt"/>
                <a:cs typeface="+mn-lt"/>
              </a:rPr>
              <a:t>introduced</a:t>
            </a:r>
            <a:r>
              <a:rPr lang="sv-SE">
                <a:ea typeface="+mn-lt"/>
                <a:cs typeface="+mn-lt"/>
              </a:rPr>
              <a:t> by SBOM.EXE is negligible </a:t>
            </a:r>
            <a:r>
              <a:rPr lang="sv-SE" err="1">
                <a:ea typeface="+mn-lt"/>
                <a:cs typeface="+mn-lt"/>
              </a:rPr>
              <a:t>after</a:t>
            </a:r>
            <a:r>
              <a:rPr lang="sv-SE">
                <a:ea typeface="+mn-lt"/>
                <a:cs typeface="+mn-lt"/>
              </a:rPr>
              <a:t> </a:t>
            </a:r>
            <a:r>
              <a:rPr lang="sv-SE" err="1">
                <a:ea typeface="+mn-lt"/>
                <a:cs typeface="+mn-lt"/>
              </a:rPr>
              <a:t>warm-up</a:t>
            </a:r>
            <a:r>
              <a:rPr lang="sv-SE">
                <a:ea typeface="+mn-lt"/>
                <a:cs typeface="+mn-lt"/>
              </a:rPr>
              <a:t>.</a:t>
            </a:r>
            <a:endParaRPr lang="sv-SE"/>
          </a:p>
          <a:p>
            <a:pPr lvl="1">
              <a:buFont typeface="Courier New" panose="020B0604020202020204" pitchFamily="34" charset="0"/>
              <a:buChar char="o"/>
            </a:pPr>
            <a:r>
              <a:rPr lang="sv-SE"/>
              <a:t>SBOM.exe is </a:t>
            </a:r>
            <a:r>
              <a:rPr lang="sv-SE" err="1"/>
              <a:t>suitable</a:t>
            </a:r>
            <a:r>
              <a:rPr lang="sv-SE"/>
              <a:t> for </a:t>
            </a:r>
            <a:r>
              <a:rPr lang="sv-SE" err="1"/>
              <a:t>production</a:t>
            </a:r>
            <a:r>
              <a:rPr lang="sv-SE"/>
              <a:t> </a:t>
            </a:r>
            <a:r>
              <a:rPr lang="sv-SE" err="1"/>
              <a:t>environments</a:t>
            </a:r>
            <a:r>
              <a:rPr lang="sv-SE"/>
              <a:t> </a:t>
            </a:r>
            <a:r>
              <a:rPr lang="sv-SE" err="1"/>
              <a:t>where</a:t>
            </a:r>
            <a:r>
              <a:rPr lang="sv-SE"/>
              <a:t> </a:t>
            </a:r>
            <a:r>
              <a:rPr lang="sv-SE" err="1"/>
              <a:t>warm-up</a:t>
            </a:r>
            <a:r>
              <a:rPr lang="sv-SE"/>
              <a:t> is not a </a:t>
            </a:r>
            <a:r>
              <a:rPr lang="sv-SE" err="1"/>
              <a:t>concern</a:t>
            </a:r>
            <a:r>
              <a:rPr lang="sv-SE"/>
              <a:t>.</a:t>
            </a:r>
          </a:p>
          <a:p>
            <a:pPr lvl="1">
              <a:buFont typeface="Courier New" panose="020B0604020202020204" pitchFamily="34" charset="0"/>
              <a:buChar char="o"/>
            </a:pPr>
            <a:endParaRPr lang="sv-SE"/>
          </a:p>
        </p:txBody>
      </p:sp>
      <p:sp>
        <p:nvSpPr>
          <p:cNvPr id="9" name="Rectangle 8">
            <a:extLst>
              <a:ext uri="{FF2B5EF4-FFF2-40B4-BE49-F238E27FC236}">
                <a16:creationId xmlns:a16="http://schemas.microsoft.com/office/drawing/2014/main" id="{B14ABC3A-C7A4-14D4-D7CD-AF9134BE5F59}"/>
              </a:ext>
            </a:extLst>
          </p:cNvPr>
          <p:cNvSpPr/>
          <p:nvPr/>
        </p:nvSpPr>
        <p:spPr>
          <a:xfrm>
            <a:off x="0" y="0"/>
            <a:ext cx="12192000" cy="6858000"/>
          </a:xfrm>
          <a:prstGeom prst="rect">
            <a:avLst/>
          </a:prstGeom>
          <a:solidFill>
            <a:srgbClr val="000000">
              <a:alpha val="5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i-IN" sz="4800" b="1" u="sng"/>
          </a:p>
        </p:txBody>
      </p:sp>
      <p:sp>
        <p:nvSpPr>
          <p:cNvPr id="10" name="TextBox 9">
            <a:extLst>
              <a:ext uri="{FF2B5EF4-FFF2-40B4-BE49-F238E27FC236}">
                <a16:creationId xmlns:a16="http://schemas.microsoft.com/office/drawing/2014/main" id="{333B95AB-AF08-8AB1-2946-1E64AA47A1B4}"/>
              </a:ext>
            </a:extLst>
          </p:cNvPr>
          <p:cNvSpPr txBox="1"/>
          <p:nvPr/>
        </p:nvSpPr>
        <p:spPr>
          <a:xfrm>
            <a:off x="600075" y="2723188"/>
            <a:ext cx="10745867" cy="1938992"/>
          </a:xfrm>
          <a:prstGeom prst="rect">
            <a:avLst/>
          </a:prstGeom>
          <a:solidFill>
            <a:srgbClr val="EBE5E0"/>
          </a:solidFill>
        </p:spPr>
        <p:txBody>
          <a:bodyPr wrap="square" rtlCol="0" anchor="ctr">
            <a:spAutoFit/>
          </a:bodyPr>
          <a:lstStyle/>
          <a:p>
            <a:pPr algn="ctr"/>
            <a:r>
              <a:rPr lang="sv-SE" sz="6000" b="1" u="sng"/>
              <a:t>Takeaway</a:t>
            </a:r>
            <a:r>
              <a:rPr lang="en-IN" sz="6000" b="1" u="sng"/>
              <a:t>: Negligible overhead.</a:t>
            </a:r>
            <a:endParaRPr lang="hi-IN" sz="6000"/>
          </a:p>
        </p:txBody>
      </p:sp>
    </p:spTree>
    <p:extLst>
      <p:ext uri="{BB962C8B-B14F-4D97-AF65-F5344CB8AC3E}">
        <p14:creationId xmlns:p14="http://schemas.microsoft.com/office/powerpoint/2010/main" val="4167307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F48B6886-0D5E-D9F6-CD8E-03116D96CD2C}"/>
              </a:ext>
            </a:extLst>
          </p:cNvPr>
          <p:cNvSpPr>
            <a:spLocks noGrp="1"/>
          </p:cNvSpPr>
          <p:nvPr>
            <p:ph type="title"/>
          </p:nvPr>
        </p:nvSpPr>
        <p:spPr/>
        <p:txBody>
          <a:bodyPr/>
          <a:lstStyle/>
          <a:p>
            <a:r>
              <a:rPr lang="sv-SE"/>
              <a:t>Future Work: Diff bytecode for reproducibility </a:t>
            </a:r>
          </a:p>
        </p:txBody>
      </p:sp>
      <p:sp>
        <p:nvSpPr>
          <p:cNvPr id="4" name="Platshållare för datum 3">
            <a:extLst>
              <a:ext uri="{FF2B5EF4-FFF2-40B4-BE49-F238E27FC236}">
                <a16:creationId xmlns:a16="http://schemas.microsoft.com/office/drawing/2014/main" id="{E45B7CE2-2100-395D-FE55-CE63548807C9}"/>
              </a:ext>
            </a:extLst>
          </p:cNvPr>
          <p:cNvSpPr>
            <a:spLocks noGrp="1"/>
          </p:cNvSpPr>
          <p:nvPr>
            <p:ph type="dt" sz="half" idx="10"/>
          </p:nvPr>
        </p:nvSpPr>
        <p:spPr/>
        <p:txBody>
          <a:bodyPr/>
          <a:lstStyle/>
          <a:p>
            <a:r>
              <a:rPr lang="hi-IN"/>
              <a:t>06-09-2024</a:t>
            </a:r>
            <a:endParaRPr lang="sv-SE"/>
          </a:p>
        </p:txBody>
      </p:sp>
      <p:sp>
        <p:nvSpPr>
          <p:cNvPr id="5" name="Platshållare för sidfot 4">
            <a:extLst>
              <a:ext uri="{FF2B5EF4-FFF2-40B4-BE49-F238E27FC236}">
                <a16:creationId xmlns:a16="http://schemas.microsoft.com/office/drawing/2014/main" id="{1A5FAFE3-D9F8-FCB1-3DCF-6C7724D67537}"/>
              </a:ext>
            </a:extLst>
          </p:cNvPr>
          <p:cNvSpPr>
            <a:spLocks noGrp="1"/>
          </p:cNvSpPr>
          <p:nvPr>
            <p:ph type="ftr" sz="quarter" idx="11"/>
          </p:nvPr>
        </p:nvSpPr>
        <p:spPr/>
        <p:txBody>
          <a:bodyPr/>
          <a:lstStyle/>
          <a:p>
            <a:r>
              <a:rPr lang="sv-SE"/>
              <a:t>Aman Sharma | amansha@kth.se</a:t>
            </a:r>
          </a:p>
        </p:txBody>
      </p:sp>
      <p:sp>
        <p:nvSpPr>
          <p:cNvPr id="6" name="Platshållare för bildnummer 5">
            <a:extLst>
              <a:ext uri="{FF2B5EF4-FFF2-40B4-BE49-F238E27FC236}">
                <a16:creationId xmlns:a16="http://schemas.microsoft.com/office/drawing/2014/main" id="{C85A88A0-50EA-3DAE-C58D-3E46BB130FAC}"/>
              </a:ext>
            </a:extLst>
          </p:cNvPr>
          <p:cNvSpPr>
            <a:spLocks noGrp="1"/>
          </p:cNvSpPr>
          <p:nvPr>
            <p:ph type="sldNum" sz="quarter" idx="12"/>
          </p:nvPr>
        </p:nvSpPr>
        <p:spPr/>
        <p:txBody>
          <a:bodyPr/>
          <a:lstStyle/>
          <a:p>
            <a:fld id="{B716C8F4-20CD-364A-8A8E-DE130115B178}" type="slidenum">
              <a:rPr lang="sv-SE" smtClean="0"/>
              <a:t>33</a:t>
            </a:fld>
            <a:endParaRPr lang="sv-SE"/>
          </a:p>
        </p:txBody>
      </p:sp>
      <p:sp>
        <p:nvSpPr>
          <p:cNvPr id="7" name="TextBox 5">
            <a:extLst>
              <a:ext uri="{FF2B5EF4-FFF2-40B4-BE49-F238E27FC236}">
                <a16:creationId xmlns:a16="http://schemas.microsoft.com/office/drawing/2014/main" id="{6C89996F-FF2A-7252-819E-5A282443F6F0}"/>
              </a:ext>
            </a:extLst>
          </p:cNvPr>
          <p:cNvSpPr txBox="1"/>
          <p:nvPr/>
        </p:nvSpPr>
        <p:spPr>
          <a:xfrm>
            <a:off x="3916224" y="2253440"/>
            <a:ext cx="4357735" cy="1021556"/>
          </a:xfrm>
          <a:prstGeom prst="roundRect">
            <a:avLst/>
          </a:prstGeom>
          <a:solidFill>
            <a:schemeClr val="bg2"/>
          </a:solidFill>
          <a:ln>
            <a:solidFill>
              <a:srgbClr val="E86A58"/>
            </a:solidFill>
          </a:ln>
        </p:spPr>
        <p:txBody>
          <a:bodyPr wrap="square" lIns="91440" tIns="45720" rIns="91440" bIns="45720" rtlCol="0" anchor="t">
            <a:spAutoFit/>
          </a:bodyPr>
          <a:lstStyle/>
          <a:p>
            <a:r>
              <a:rPr lang="en-US">
                <a:solidFill>
                  <a:schemeClr val="bg1">
                    <a:lumMod val="49000"/>
                  </a:schemeClr>
                </a:solidFill>
                <a:latin typeface="PT Mono"/>
              </a:rPr>
              <a:t>1</a:t>
            </a:r>
            <a:r>
              <a:rPr lang="en-US">
                <a:solidFill>
                  <a:schemeClr val="accent6"/>
                </a:solidFill>
                <a:latin typeface="PT Mono"/>
              </a:rPr>
              <a:t> public </a:t>
            </a:r>
            <a:r>
              <a:rPr lang="en-US">
                <a:solidFill>
                  <a:srgbClr val="FF0000"/>
                </a:solidFill>
                <a:latin typeface="PT Mono"/>
              </a:rPr>
              <a:t>static </a:t>
            </a:r>
            <a:r>
              <a:rPr lang="en-US">
                <a:solidFill>
                  <a:schemeClr val="accent6"/>
                </a:solidFill>
                <a:latin typeface="PT Mono"/>
              </a:rPr>
              <a:t>void </a:t>
            </a:r>
            <a:r>
              <a:rPr lang="en-US">
                <a:latin typeface="PT Mono"/>
              </a:rPr>
              <a:t>main() {</a:t>
            </a:r>
          </a:p>
          <a:p>
            <a:r>
              <a:rPr lang="en-US">
                <a:solidFill>
                  <a:schemeClr val="bg1">
                    <a:lumMod val="49000"/>
                  </a:schemeClr>
                </a:solidFill>
                <a:latin typeface="PT Mono"/>
              </a:rPr>
              <a:t>2</a:t>
            </a:r>
            <a:r>
              <a:rPr lang="en-US">
                <a:latin typeface="PT Mono"/>
              </a:rPr>
              <a:t>  print("Hello world!") </a:t>
            </a:r>
          </a:p>
          <a:p>
            <a:r>
              <a:rPr lang="en-US">
                <a:solidFill>
                  <a:schemeClr val="bg1">
                    <a:lumMod val="49000"/>
                  </a:schemeClr>
                </a:solidFill>
                <a:latin typeface="PT Mono"/>
              </a:rPr>
              <a:t>3 </a:t>
            </a:r>
            <a:r>
              <a:rPr lang="en-US">
                <a:latin typeface="PT Mono"/>
              </a:rPr>
              <a:t>}</a:t>
            </a:r>
            <a:endParaRPr lang="en-US"/>
          </a:p>
        </p:txBody>
      </p:sp>
      <p:sp>
        <p:nvSpPr>
          <p:cNvPr id="8" name="TextBox 5">
            <a:extLst>
              <a:ext uri="{FF2B5EF4-FFF2-40B4-BE49-F238E27FC236}">
                <a16:creationId xmlns:a16="http://schemas.microsoft.com/office/drawing/2014/main" id="{8915DCFF-A46A-4C04-AB99-CFDC570BA5A6}"/>
              </a:ext>
            </a:extLst>
          </p:cNvPr>
          <p:cNvSpPr txBox="1"/>
          <p:nvPr/>
        </p:nvSpPr>
        <p:spPr>
          <a:xfrm>
            <a:off x="908893" y="3595382"/>
            <a:ext cx="2367933" cy="1968920"/>
          </a:xfrm>
          <a:prstGeom prst="roundRect">
            <a:avLst/>
          </a:prstGeom>
          <a:solidFill>
            <a:schemeClr val="bg2"/>
          </a:solidFill>
          <a:ln>
            <a:solidFill>
              <a:srgbClr val="E86A58"/>
            </a:solidFill>
          </a:ln>
        </p:spPr>
        <p:txBody>
          <a:bodyPr wrap="square" lIns="91440" tIns="45720" rIns="91440" bIns="45720" rtlCol="0" anchor="t">
            <a:spAutoFit/>
          </a:bodyPr>
          <a:lstStyle/>
          <a:p>
            <a:r>
              <a:rPr lang="en-US">
                <a:latin typeface="PT Mono"/>
              </a:rPr>
              <a:t>// v1.class</a:t>
            </a:r>
          </a:p>
          <a:p>
            <a:r>
              <a:rPr lang="en-US">
                <a:latin typeface="PT Mono"/>
              </a:rPr>
              <a:t>Constant Pool:</a:t>
            </a:r>
          </a:p>
          <a:p>
            <a:r>
              <a:rPr lang="en-US">
                <a:highlight>
                  <a:srgbClr val="00FFFF"/>
                </a:highlight>
                <a:latin typeface="PT Mono"/>
              </a:rPr>
              <a:t>#1 Hello World</a:t>
            </a:r>
          </a:p>
          <a:p>
            <a:r>
              <a:rPr lang="en-US">
                <a:highlight>
                  <a:srgbClr val="00FF00"/>
                </a:highlight>
                <a:latin typeface="PT Mono"/>
              </a:rPr>
              <a:t>#2 main</a:t>
            </a:r>
          </a:p>
          <a:p>
            <a:r>
              <a:rPr lang="en-US">
                <a:highlight>
                  <a:srgbClr val="FFFF00"/>
                </a:highlight>
                <a:latin typeface="PT Mono"/>
              </a:rPr>
              <a:t>#3 print</a:t>
            </a:r>
          </a:p>
          <a:p>
            <a:r>
              <a:rPr lang="en-US">
                <a:latin typeface="PT Mono"/>
              </a:rPr>
              <a:t>...</a:t>
            </a:r>
          </a:p>
        </p:txBody>
      </p:sp>
      <p:sp>
        <p:nvSpPr>
          <p:cNvPr id="9" name="TextBox 5">
            <a:extLst>
              <a:ext uri="{FF2B5EF4-FFF2-40B4-BE49-F238E27FC236}">
                <a16:creationId xmlns:a16="http://schemas.microsoft.com/office/drawing/2014/main" id="{F56DFC5F-A716-F690-BD25-387D94A35FB1}"/>
              </a:ext>
            </a:extLst>
          </p:cNvPr>
          <p:cNvSpPr txBox="1"/>
          <p:nvPr/>
        </p:nvSpPr>
        <p:spPr>
          <a:xfrm>
            <a:off x="9026783" y="3515188"/>
            <a:ext cx="2380823" cy="1940957"/>
          </a:xfrm>
          <a:prstGeom prst="roundRect">
            <a:avLst/>
          </a:prstGeom>
          <a:solidFill>
            <a:schemeClr val="bg2"/>
          </a:solidFill>
          <a:ln>
            <a:solidFill>
              <a:srgbClr val="E86A58"/>
            </a:solidFill>
          </a:ln>
        </p:spPr>
        <p:txBody>
          <a:bodyPr wrap="square" lIns="91440" tIns="45720" rIns="91440" bIns="45720" rtlCol="0" anchor="t">
            <a:spAutoFit/>
          </a:bodyPr>
          <a:lstStyle/>
          <a:p>
            <a:r>
              <a:rPr lang="en-US">
                <a:latin typeface="PT Mono"/>
              </a:rPr>
              <a:t>// v2.class</a:t>
            </a:r>
          </a:p>
          <a:p>
            <a:r>
              <a:rPr lang="en-US">
                <a:latin typeface="PT Mono"/>
              </a:rPr>
              <a:t>Constant Pool:</a:t>
            </a:r>
          </a:p>
          <a:p>
            <a:r>
              <a:rPr lang="en-US">
                <a:highlight>
                  <a:srgbClr val="FFFF00"/>
                </a:highlight>
                <a:latin typeface="PT Mono"/>
              </a:rPr>
              <a:t>#1 print</a:t>
            </a:r>
          </a:p>
          <a:p>
            <a:r>
              <a:rPr lang="en-US">
                <a:highlight>
                  <a:srgbClr val="00FFFF"/>
                </a:highlight>
                <a:latin typeface="PT Mono"/>
              </a:rPr>
              <a:t>#2 Hello World</a:t>
            </a:r>
          </a:p>
          <a:p>
            <a:r>
              <a:rPr lang="en-US">
                <a:highlight>
                  <a:srgbClr val="00FF00"/>
                </a:highlight>
                <a:latin typeface="PT Mono"/>
              </a:rPr>
              <a:t>#3 main</a:t>
            </a:r>
          </a:p>
          <a:p>
            <a:r>
              <a:rPr lang="en-US">
                <a:latin typeface="PT Mono"/>
              </a:rPr>
              <a:t>...</a:t>
            </a:r>
          </a:p>
        </p:txBody>
      </p:sp>
      <p:cxnSp>
        <p:nvCxnSpPr>
          <p:cNvPr id="13" name="Connector: Elbow 12">
            <a:extLst>
              <a:ext uri="{FF2B5EF4-FFF2-40B4-BE49-F238E27FC236}">
                <a16:creationId xmlns:a16="http://schemas.microsoft.com/office/drawing/2014/main" id="{4FFF4169-3438-B1F1-84D6-40409FF08489}"/>
              </a:ext>
            </a:extLst>
          </p:cNvPr>
          <p:cNvCxnSpPr>
            <a:cxnSpLocks/>
            <a:stCxn id="7" idx="1"/>
            <a:endCxn id="8" idx="0"/>
          </p:cNvCxnSpPr>
          <p:nvPr/>
        </p:nvCxnSpPr>
        <p:spPr>
          <a:xfrm rot="10800000" flipV="1">
            <a:off x="2092860" y="2764218"/>
            <a:ext cx="1823364" cy="83116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65B603D-537D-F559-E35A-8A5AA96FAA0C}"/>
              </a:ext>
            </a:extLst>
          </p:cNvPr>
          <p:cNvSpPr txBox="1"/>
          <p:nvPr/>
        </p:nvSpPr>
        <p:spPr>
          <a:xfrm>
            <a:off x="1971675" y="2259085"/>
            <a:ext cx="1735086" cy="369332"/>
          </a:xfrm>
          <a:prstGeom prst="rect">
            <a:avLst/>
          </a:prstGeom>
          <a:noFill/>
        </p:spPr>
        <p:txBody>
          <a:bodyPr wrap="square" rtlCol="0">
            <a:spAutoFit/>
          </a:bodyPr>
          <a:lstStyle/>
          <a:p>
            <a:pPr algn="ctr"/>
            <a:r>
              <a:rPr lang="en-IN" err="1"/>
              <a:t>javac</a:t>
            </a:r>
            <a:r>
              <a:rPr lang="en-IN"/>
              <a:t> v1</a:t>
            </a:r>
            <a:endParaRPr lang="hi-IN"/>
          </a:p>
        </p:txBody>
      </p:sp>
      <p:cxnSp>
        <p:nvCxnSpPr>
          <p:cNvPr id="15" name="Connector: Elbow 14">
            <a:extLst>
              <a:ext uri="{FF2B5EF4-FFF2-40B4-BE49-F238E27FC236}">
                <a16:creationId xmlns:a16="http://schemas.microsoft.com/office/drawing/2014/main" id="{40342021-2201-F73B-A7C4-25F15D063152}"/>
              </a:ext>
            </a:extLst>
          </p:cNvPr>
          <p:cNvCxnSpPr>
            <a:cxnSpLocks/>
            <a:stCxn id="7" idx="3"/>
            <a:endCxn id="9" idx="0"/>
          </p:cNvCxnSpPr>
          <p:nvPr/>
        </p:nvCxnSpPr>
        <p:spPr>
          <a:xfrm>
            <a:off x="8273959" y="2764218"/>
            <a:ext cx="1943236" cy="75097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30BEF49-2926-2163-305C-D16C1D117D61}"/>
              </a:ext>
            </a:extLst>
          </p:cNvPr>
          <p:cNvSpPr txBox="1"/>
          <p:nvPr/>
        </p:nvSpPr>
        <p:spPr>
          <a:xfrm>
            <a:off x="8691409" y="2255336"/>
            <a:ext cx="1735086" cy="369332"/>
          </a:xfrm>
          <a:prstGeom prst="rect">
            <a:avLst/>
          </a:prstGeom>
          <a:noFill/>
        </p:spPr>
        <p:txBody>
          <a:bodyPr wrap="square" rtlCol="0">
            <a:spAutoFit/>
          </a:bodyPr>
          <a:lstStyle/>
          <a:p>
            <a:pPr algn="ctr"/>
            <a:r>
              <a:rPr lang="en-IN" err="1"/>
              <a:t>javac</a:t>
            </a:r>
            <a:r>
              <a:rPr lang="en-IN"/>
              <a:t> v2</a:t>
            </a:r>
            <a:endParaRPr lang="hi-IN"/>
          </a:p>
        </p:txBody>
      </p:sp>
      <p:sp>
        <p:nvSpPr>
          <p:cNvPr id="19" name="TextBox 5">
            <a:extLst>
              <a:ext uri="{FF2B5EF4-FFF2-40B4-BE49-F238E27FC236}">
                <a16:creationId xmlns:a16="http://schemas.microsoft.com/office/drawing/2014/main" id="{17ABCF96-B4DA-4AA9-D89F-304421FA9067}"/>
              </a:ext>
            </a:extLst>
          </p:cNvPr>
          <p:cNvSpPr txBox="1"/>
          <p:nvPr/>
        </p:nvSpPr>
        <p:spPr>
          <a:xfrm>
            <a:off x="3916224" y="3594743"/>
            <a:ext cx="4357735" cy="715089"/>
          </a:xfrm>
          <a:prstGeom prst="roundRect">
            <a:avLst/>
          </a:prstGeom>
          <a:solidFill>
            <a:srgbClr val="FFCCC4"/>
          </a:solidFill>
          <a:ln w="38100">
            <a:solidFill>
              <a:srgbClr val="C00000"/>
            </a:solidFill>
          </a:ln>
        </p:spPr>
        <p:txBody>
          <a:bodyPr wrap="square" lIns="91440" tIns="45720" rIns="91440" bIns="45720" rtlCol="0" anchor="t">
            <a:spAutoFit/>
          </a:bodyPr>
          <a:lstStyle/>
          <a:p>
            <a:r>
              <a:rPr lang="en-US">
                <a:latin typeface="PT Mono" panose="02060509020205020204" pitchFamily="49" charset="0"/>
              </a:rPr>
              <a:t>$ diff v1.class v2.class</a:t>
            </a:r>
          </a:p>
          <a:p>
            <a:r>
              <a:rPr lang="en-US">
                <a:latin typeface="PT Mono" panose="02060509020205020204" pitchFamily="49" charset="0"/>
              </a:rPr>
              <a:t>&gt; bytecode differs</a:t>
            </a:r>
          </a:p>
        </p:txBody>
      </p:sp>
      <p:cxnSp>
        <p:nvCxnSpPr>
          <p:cNvPr id="27" name="Straight Arrow Connector 26">
            <a:extLst>
              <a:ext uri="{FF2B5EF4-FFF2-40B4-BE49-F238E27FC236}">
                <a16:creationId xmlns:a16="http://schemas.microsoft.com/office/drawing/2014/main" id="{AC6CDE84-5B66-82C9-A8FE-25A9BF629F1D}"/>
              </a:ext>
            </a:extLst>
          </p:cNvPr>
          <p:cNvCxnSpPr>
            <a:cxnSpLocks/>
            <a:stCxn id="8" idx="3"/>
            <a:endCxn id="19" idx="1"/>
          </p:cNvCxnSpPr>
          <p:nvPr/>
        </p:nvCxnSpPr>
        <p:spPr>
          <a:xfrm flipV="1">
            <a:off x="3276826" y="3952288"/>
            <a:ext cx="639398" cy="627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FA6E252-6C2E-2380-7EB8-4C51F74F7E11}"/>
              </a:ext>
            </a:extLst>
          </p:cNvPr>
          <p:cNvCxnSpPr>
            <a:stCxn id="9" idx="1"/>
            <a:endCxn id="19" idx="3"/>
          </p:cNvCxnSpPr>
          <p:nvPr/>
        </p:nvCxnSpPr>
        <p:spPr>
          <a:xfrm flipH="1" flipV="1">
            <a:off x="8273959" y="3952288"/>
            <a:ext cx="752824" cy="533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9D9C3BBC-94F1-DE97-1DF2-36F679AF77C9}"/>
              </a:ext>
            </a:extLst>
          </p:cNvPr>
          <p:cNvSpPr txBox="1"/>
          <p:nvPr/>
        </p:nvSpPr>
        <p:spPr>
          <a:xfrm>
            <a:off x="1006764" y="1278194"/>
            <a:ext cx="10400842" cy="707886"/>
          </a:xfrm>
          <a:prstGeom prst="rect">
            <a:avLst/>
          </a:prstGeom>
          <a:noFill/>
        </p:spPr>
        <p:txBody>
          <a:bodyPr wrap="square" rtlCol="0">
            <a:spAutoFit/>
          </a:bodyPr>
          <a:lstStyle/>
          <a:p>
            <a:r>
              <a:rPr lang="en-US" sz="2000"/>
              <a:t>Problem: Diffing bytecode to know reproducibility is not optimum as current diff tools also incorporate non-deterministic features while diffing.</a:t>
            </a:r>
            <a:endParaRPr lang="hi-IN" sz="2000"/>
          </a:p>
        </p:txBody>
      </p:sp>
      <p:sp>
        <p:nvSpPr>
          <p:cNvPr id="56" name="TextBox 5">
            <a:extLst>
              <a:ext uri="{FF2B5EF4-FFF2-40B4-BE49-F238E27FC236}">
                <a16:creationId xmlns:a16="http://schemas.microsoft.com/office/drawing/2014/main" id="{A378D174-759D-38C3-61F4-34785FD78F73}"/>
              </a:ext>
            </a:extLst>
          </p:cNvPr>
          <p:cNvSpPr txBox="1"/>
          <p:nvPr/>
        </p:nvSpPr>
        <p:spPr>
          <a:xfrm>
            <a:off x="3916220" y="4533008"/>
            <a:ext cx="4357735" cy="715089"/>
          </a:xfrm>
          <a:prstGeom prst="roundRect">
            <a:avLst/>
          </a:prstGeom>
          <a:solidFill>
            <a:srgbClr val="C7EBBA"/>
          </a:solidFill>
          <a:ln w="38100">
            <a:solidFill>
              <a:srgbClr val="00B050"/>
            </a:solidFill>
          </a:ln>
        </p:spPr>
        <p:txBody>
          <a:bodyPr wrap="square" lIns="91440" tIns="45720" rIns="91440" bIns="45720" rtlCol="0" anchor="t">
            <a:spAutoFit/>
          </a:bodyPr>
          <a:lstStyle/>
          <a:p>
            <a:r>
              <a:rPr lang="en-US">
                <a:latin typeface="PT Mono" panose="02060509020205020204" pitchFamily="49" charset="0"/>
              </a:rPr>
              <a:t>$ </a:t>
            </a:r>
            <a:r>
              <a:rPr lang="en-US" err="1">
                <a:latin typeface="PT Mono" panose="02060509020205020204" pitchFamily="49" charset="0"/>
              </a:rPr>
              <a:t>diff_can</a:t>
            </a:r>
            <a:r>
              <a:rPr lang="en-US">
                <a:latin typeface="PT Mono" panose="02060509020205020204" pitchFamily="49" charset="0"/>
              </a:rPr>
              <a:t> v1.class v2.class</a:t>
            </a:r>
          </a:p>
          <a:p>
            <a:r>
              <a:rPr lang="en-US">
                <a:latin typeface="PT Mono" panose="02060509020205020204" pitchFamily="49" charset="0"/>
              </a:rPr>
              <a:t>&gt; bytecode is same</a:t>
            </a:r>
          </a:p>
        </p:txBody>
      </p:sp>
      <p:sp>
        <p:nvSpPr>
          <p:cNvPr id="57" name="TextBox 5">
            <a:extLst>
              <a:ext uri="{FF2B5EF4-FFF2-40B4-BE49-F238E27FC236}">
                <a16:creationId xmlns:a16="http://schemas.microsoft.com/office/drawing/2014/main" id="{AED35536-E896-2DC3-0920-AFC07BDEE762}"/>
              </a:ext>
            </a:extLst>
          </p:cNvPr>
          <p:cNvSpPr txBox="1"/>
          <p:nvPr/>
        </p:nvSpPr>
        <p:spPr>
          <a:xfrm>
            <a:off x="3916222" y="5471274"/>
            <a:ext cx="4357735" cy="715089"/>
          </a:xfrm>
          <a:prstGeom prst="roundRect">
            <a:avLst/>
          </a:prstGeom>
          <a:solidFill>
            <a:srgbClr val="C7EBBA"/>
          </a:solidFill>
          <a:ln w="38100">
            <a:solidFill>
              <a:srgbClr val="00B050"/>
            </a:solidFill>
          </a:ln>
        </p:spPr>
        <p:txBody>
          <a:bodyPr wrap="square" lIns="91440" tIns="45720" rIns="91440" bIns="45720" rtlCol="0" anchor="t">
            <a:spAutoFit/>
          </a:bodyPr>
          <a:lstStyle/>
          <a:p>
            <a:r>
              <a:rPr lang="en-US" dirty="0">
                <a:latin typeface="PT Mono"/>
              </a:rPr>
              <a:t>$ </a:t>
            </a:r>
            <a:r>
              <a:rPr lang="en-US" dirty="0" err="1">
                <a:latin typeface="PT Mono"/>
              </a:rPr>
              <a:t>diff_ast</a:t>
            </a:r>
            <a:r>
              <a:rPr lang="en-US" dirty="0">
                <a:latin typeface="PT Mono"/>
              </a:rPr>
              <a:t> v1.class v2.class</a:t>
            </a:r>
          </a:p>
          <a:p>
            <a:r>
              <a:rPr lang="en-US" dirty="0">
                <a:latin typeface="PT Mono"/>
              </a:rPr>
              <a:t>&gt; bytecode is same</a:t>
            </a:r>
          </a:p>
        </p:txBody>
      </p:sp>
      <p:cxnSp>
        <p:nvCxnSpPr>
          <p:cNvPr id="59" name="Straight Arrow Connector 58">
            <a:extLst>
              <a:ext uri="{FF2B5EF4-FFF2-40B4-BE49-F238E27FC236}">
                <a16:creationId xmlns:a16="http://schemas.microsoft.com/office/drawing/2014/main" id="{B38122C6-96F1-BEB7-8A69-32AF26E537CA}"/>
              </a:ext>
            </a:extLst>
          </p:cNvPr>
          <p:cNvCxnSpPr>
            <a:stCxn id="8" idx="3"/>
            <a:endCxn id="56" idx="1"/>
          </p:cNvCxnSpPr>
          <p:nvPr/>
        </p:nvCxnSpPr>
        <p:spPr>
          <a:xfrm>
            <a:off x="3276826" y="4579842"/>
            <a:ext cx="639394" cy="310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AAAACAA-55F1-C389-68CC-0B5A4BBEE4FE}"/>
              </a:ext>
            </a:extLst>
          </p:cNvPr>
          <p:cNvCxnSpPr>
            <a:stCxn id="9" idx="1"/>
            <a:endCxn id="56" idx="3"/>
          </p:cNvCxnSpPr>
          <p:nvPr/>
        </p:nvCxnSpPr>
        <p:spPr>
          <a:xfrm flipH="1">
            <a:off x="8273955" y="4485667"/>
            <a:ext cx="752828" cy="4048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55366AB-B785-7329-AA01-E05E167219B6}"/>
              </a:ext>
            </a:extLst>
          </p:cNvPr>
          <p:cNvCxnSpPr>
            <a:stCxn id="8" idx="3"/>
            <a:endCxn id="57" idx="1"/>
          </p:cNvCxnSpPr>
          <p:nvPr/>
        </p:nvCxnSpPr>
        <p:spPr>
          <a:xfrm>
            <a:off x="3276826" y="4579842"/>
            <a:ext cx="639396" cy="1248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54C51D4-DCC2-F4D6-AD45-6ACB91DE829F}"/>
              </a:ext>
            </a:extLst>
          </p:cNvPr>
          <p:cNvCxnSpPr>
            <a:stCxn id="9" idx="1"/>
            <a:endCxn id="57" idx="3"/>
          </p:cNvCxnSpPr>
          <p:nvPr/>
        </p:nvCxnSpPr>
        <p:spPr>
          <a:xfrm flipH="1">
            <a:off x="8273957" y="4485667"/>
            <a:ext cx="752826" cy="1343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6624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4" grpId="0"/>
      <p:bldP spid="16" grpId="0"/>
      <p:bldP spid="19" grpId="0" animBg="1"/>
      <p:bldP spid="56" grpId="0" animBg="1"/>
      <p:bldP spid="5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F48B6886-0D5E-D9F6-CD8E-03116D96CD2C}"/>
              </a:ext>
            </a:extLst>
          </p:cNvPr>
          <p:cNvSpPr>
            <a:spLocks noGrp="1"/>
          </p:cNvSpPr>
          <p:nvPr>
            <p:ph type="title"/>
          </p:nvPr>
        </p:nvSpPr>
        <p:spPr/>
        <p:txBody>
          <a:bodyPr/>
          <a:lstStyle/>
          <a:p>
            <a:r>
              <a:rPr lang="sv-SE"/>
              <a:t>Future Work: Which dependency is running</a:t>
            </a:r>
            <a:r>
              <a:rPr lang="en-IN"/>
              <a:t>?</a:t>
            </a:r>
            <a:endParaRPr lang="sv-SE"/>
          </a:p>
        </p:txBody>
      </p:sp>
      <p:sp>
        <p:nvSpPr>
          <p:cNvPr id="4" name="Platshållare för datum 3">
            <a:extLst>
              <a:ext uri="{FF2B5EF4-FFF2-40B4-BE49-F238E27FC236}">
                <a16:creationId xmlns:a16="http://schemas.microsoft.com/office/drawing/2014/main" id="{E45B7CE2-2100-395D-FE55-CE63548807C9}"/>
              </a:ext>
            </a:extLst>
          </p:cNvPr>
          <p:cNvSpPr>
            <a:spLocks noGrp="1"/>
          </p:cNvSpPr>
          <p:nvPr>
            <p:ph type="dt" sz="half" idx="10"/>
          </p:nvPr>
        </p:nvSpPr>
        <p:spPr/>
        <p:txBody>
          <a:bodyPr/>
          <a:lstStyle/>
          <a:p>
            <a:r>
              <a:rPr lang="hi-IN"/>
              <a:t>06-09-2024</a:t>
            </a:r>
            <a:endParaRPr lang="sv-SE"/>
          </a:p>
        </p:txBody>
      </p:sp>
      <p:sp>
        <p:nvSpPr>
          <p:cNvPr id="5" name="Platshållare för sidfot 4">
            <a:extLst>
              <a:ext uri="{FF2B5EF4-FFF2-40B4-BE49-F238E27FC236}">
                <a16:creationId xmlns:a16="http://schemas.microsoft.com/office/drawing/2014/main" id="{1A5FAFE3-D9F8-FCB1-3DCF-6C7724D67537}"/>
              </a:ext>
            </a:extLst>
          </p:cNvPr>
          <p:cNvSpPr>
            <a:spLocks noGrp="1"/>
          </p:cNvSpPr>
          <p:nvPr>
            <p:ph type="ftr" sz="quarter" idx="11"/>
          </p:nvPr>
        </p:nvSpPr>
        <p:spPr/>
        <p:txBody>
          <a:bodyPr/>
          <a:lstStyle/>
          <a:p>
            <a:r>
              <a:rPr lang="sv-SE"/>
              <a:t>Aman Sharma | amansha@kth.se</a:t>
            </a:r>
          </a:p>
        </p:txBody>
      </p:sp>
      <p:sp>
        <p:nvSpPr>
          <p:cNvPr id="6" name="Platshållare för bildnummer 5">
            <a:extLst>
              <a:ext uri="{FF2B5EF4-FFF2-40B4-BE49-F238E27FC236}">
                <a16:creationId xmlns:a16="http://schemas.microsoft.com/office/drawing/2014/main" id="{C85A88A0-50EA-3DAE-C58D-3E46BB130FAC}"/>
              </a:ext>
            </a:extLst>
          </p:cNvPr>
          <p:cNvSpPr>
            <a:spLocks noGrp="1"/>
          </p:cNvSpPr>
          <p:nvPr>
            <p:ph type="sldNum" sz="quarter" idx="12"/>
          </p:nvPr>
        </p:nvSpPr>
        <p:spPr/>
        <p:txBody>
          <a:bodyPr/>
          <a:lstStyle/>
          <a:p>
            <a:fld id="{B716C8F4-20CD-364A-8A8E-DE130115B178}" type="slidenum">
              <a:rPr lang="sv-SE" smtClean="0"/>
              <a:t>34</a:t>
            </a:fld>
            <a:endParaRPr lang="sv-SE"/>
          </a:p>
        </p:txBody>
      </p:sp>
      <p:sp>
        <p:nvSpPr>
          <p:cNvPr id="54" name="TextBox 53">
            <a:extLst>
              <a:ext uri="{FF2B5EF4-FFF2-40B4-BE49-F238E27FC236}">
                <a16:creationId xmlns:a16="http://schemas.microsoft.com/office/drawing/2014/main" id="{9D9C3BBC-94F1-DE97-1DF2-36F679AF77C9}"/>
              </a:ext>
            </a:extLst>
          </p:cNvPr>
          <p:cNvSpPr txBox="1"/>
          <p:nvPr/>
        </p:nvSpPr>
        <p:spPr>
          <a:xfrm>
            <a:off x="1006764" y="1278194"/>
            <a:ext cx="10400842" cy="707886"/>
          </a:xfrm>
          <a:prstGeom prst="rect">
            <a:avLst/>
          </a:prstGeom>
          <a:noFill/>
        </p:spPr>
        <p:txBody>
          <a:bodyPr wrap="square" rtlCol="0">
            <a:spAutoFit/>
          </a:bodyPr>
          <a:lstStyle/>
          <a:p>
            <a:r>
              <a:rPr lang="en-US" sz="2000"/>
              <a:t>Problem: Knowing (and verifying) what dependency is executing is hard because that information is lost while building the application.</a:t>
            </a:r>
            <a:endParaRPr lang="hi-IN" sz="2000"/>
          </a:p>
        </p:txBody>
      </p:sp>
      <p:sp>
        <p:nvSpPr>
          <p:cNvPr id="10" name="Scroll: Vertical 9">
            <a:extLst>
              <a:ext uri="{FF2B5EF4-FFF2-40B4-BE49-F238E27FC236}">
                <a16:creationId xmlns:a16="http://schemas.microsoft.com/office/drawing/2014/main" id="{91D126F8-B368-3938-0046-F0CE6FB05EC1}"/>
              </a:ext>
            </a:extLst>
          </p:cNvPr>
          <p:cNvSpPr/>
          <p:nvPr/>
        </p:nvSpPr>
        <p:spPr>
          <a:xfrm>
            <a:off x="728208" y="2197366"/>
            <a:ext cx="2899896" cy="3207849"/>
          </a:xfrm>
          <a:prstGeom prst="verticalScroll">
            <a:avLst/>
          </a:prstGeom>
          <a:solidFill>
            <a:srgbClr val="FFFFC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Daniel Williams, </a:t>
            </a:r>
            <a:r>
              <a:rPr lang="en-US" i="1">
                <a:solidFill>
                  <a:schemeClr val="tx1"/>
                </a:solidFill>
              </a:rPr>
              <a:t>“The Embedding and Retrieval of</a:t>
            </a:r>
          </a:p>
          <a:p>
            <a:pPr algn="ctr"/>
            <a:r>
              <a:rPr lang="en-US" i="1">
                <a:solidFill>
                  <a:schemeClr val="tx1"/>
                </a:solidFill>
              </a:rPr>
              <a:t>Software Supply Chain Information</a:t>
            </a:r>
          </a:p>
          <a:p>
            <a:pPr algn="ctr"/>
            <a:r>
              <a:rPr lang="en-US" i="1">
                <a:solidFill>
                  <a:schemeClr val="tx1"/>
                </a:solidFill>
              </a:rPr>
              <a:t>in Java Applications</a:t>
            </a:r>
            <a:r>
              <a:rPr lang="en-US">
                <a:solidFill>
                  <a:schemeClr val="tx1"/>
                </a:solidFill>
              </a:rPr>
              <a:t>”, KTH, 2024</a:t>
            </a:r>
            <a:endParaRPr lang="hi-IN">
              <a:solidFill>
                <a:schemeClr val="tx1"/>
              </a:solidFill>
            </a:endParaRPr>
          </a:p>
        </p:txBody>
      </p:sp>
      <p:sp>
        <p:nvSpPr>
          <p:cNvPr id="11" name="TextBox 10">
            <a:extLst>
              <a:ext uri="{FF2B5EF4-FFF2-40B4-BE49-F238E27FC236}">
                <a16:creationId xmlns:a16="http://schemas.microsoft.com/office/drawing/2014/main" id="{C36C296B-B0B1-6407-BC8A-45BEBF062C27}"/>
              </a:ext>
            </a:extLst>
          </p:cNvPr>
          <p:cNvSpPr txBox="1"/>
          <p:nvPr/>
        </p:nvSpPr>
        <p:spPr>
          <a:xfrm>
            <a:off x="728208" y="5477606"/>
            <a:ext cx="2899896" cy="923330"/>
          </a:xfrm>
          <a:prstGeom prst="rect">
            <a:avLst/>
          </a:prstGeom>
          <a:noFill/>
        </p:spPr>
        <p:txBody>
          <a:bodyPr wrap="square" rtlCol="0">
            <a:spAutoFit/>
          </a:bodyPr>
          <a:lstStyle/>
          <a:p>
            <a:r>
              <a:rPr lang="en-US">
                <a:highlight>
                  <a:srgbClr val="00FFFF"/>
                </a:highlight>
              </a:rPr>
              <a:t>Key contribution: embeds dependency information in JVM bytecode.</a:t>
            </a:r>
            <a:endParaRPr lang="hi-IN">
              <a:highlight>
                <a:srgbClr val="00FFFF"/>
              </a:highlight>
            </a:endParaRPr>
          </a:p>
        </p:txBody>
      </p:sp>
      <p:sp>
        <p:nvSpPr>
          <p:cNvPr id="12" name="Scroll: Vertical 11">
            <a:extLst>
              <a:ext uri="{FF2B5EF4-FFF2-40B4-BE49-F238E27FC236}">
                <a16:creationId xmlns:a16="http://schemas.microsoft.com/office/drawing/2014/main" id="{B3F5DB73-0028-5CFE-E6A4-6C60FF0E11F4}"/>
              </a:ext>
            </a:extLst>
          </p:cNvPr>
          <p:cNvSpPr/>
          <p:nvPr/>
        </p:nvSpPr>
        <p:spPr>
          <a:xfrm>
            <a:off x="4645257" y="2194403"/>
            <a:ext cx="2899896" cy="3207849"/>
          </a:xfrm>
          <a:prstGeom prst="verticalScroll">
            <a:avLst/>
          </a:prstGeom>
          <a:solidFill>
            <a:srgbClr val="FFFFC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 Sharma et al., </a:t>
            </a:r>
            <a:r>
              <a:rPr lang="en-US" i="1">
                <a:solidFill>
                  <a:schemeClr val="tx1"/>
                </a:solidFill>
              </a:rPr>
              <a:t>“SBOM.EXE: Countering Dynamic Code Injection based on Software Bill of Materials in Java</a:t>
            </a:r>
            <a:r>
              <a:rPr lang="en-US">
                <a:solidFill>
                  <a:schemeClr val="tx1"/>
                </a:solidFill>
              </a:rPr>
              <a:t>”, </a:t>
            </a:r>
            <a:r>
              <a:rPr lang="en-US" err="1">
                <a:solidFill>
                  <a:schemeClr val="tx1"/>
                </a:solidFill>
              </a:rPr>
              <a:t>arXiv</a:t>
            </a:r>
            <a:r>
              <a:rPr lang="en-US">
                <a:solidFill>
                  <a:schemeClr val="tx1"/>
                </a:solidFill>
              </a:rPr>
              <a:t>, 2024</a:t>
            </a:r>
            <a:endParaRPr lang="hi-IN">
              <a:solidFill>
                <a:schemeClr val="tx1"/>
              </a:solidFill>
            </a:endParaRPr>
          </a:p>
        </p:txBody>
      </p:sp>
      <p:sp>
        <p:nvSpPr>
          <p:cNvPr id="17" name="TextBox 16">
            <a:extLst>
              <a:ext uri="{FF2B5EF4-FFF2-40B4-BE49-F238E27FC236}">
                <a16:creationId xmlns:a16="http://schemas.microsoft.com/office/drawing/2014/main" id="{EE85AF8A-A636-21D4-52B6-6872D19778E7}"/>
              </a:ext>
            </a:extLst>
          </p:cNvPr>
          <p:cNvSpPr txBox="1"/>
          <p:nvPr/>
        </p:nvSpPr>
        <p:spPr>
          <a:xfrm>
            <a:off x="4645257" y="5474643"/>
            <a:ext cx="2899896" cy="923330"/>
          </a:xfrm>
          <a:prstGeom prst="rect">
            <a:avLst/>
          </a:prstGeom>
          <a:noFill/>
        </p:spPr>
        <p:txBody>
          <a:bodyPr wrap="square" rtlCol="0">
            <a:spAutoFit/>
          </a:bodyPr>
          <a:lstStyle/>
          <a:p>
            <a:r>
              <a:rPr lang="en-US">
                <a:highlight>
                  <a:srgbClr val="FFFF00"/>
                </a:highlight>
              </a:rPr>
              <a:t>One of the contribution: can tell which bytecode is running in real-time.</a:t>
            </a:r>
            <a:endParaRPr lang="hi-IN">
              <a:highlight>
                <a:srgbClr val="FFFF00"/>
              </a:highlight>
            </a:endParaRPr>
          </a:p>
        </p:txBody>
      </p:sp>
      <p:sp>
        <p:nvSpPr>
          <p:cNvPr id="18" name="TextBox 17">
            <a:extLst>
              <a:ext uri="{FF2B5EF4-FFF2-40B4-BE49-F238E27FC236}">
                <a16:creationId xmlns:a16="http://schemas.microsoft.com/office/drawing/2014/main" id="{6E7A2F36-46C9-3FB6-F0E0-2B1B99E40C52}"/>
              </a:ext>
            </a:extLst>
          </p:cNvPr>
          <p:cNvSpPr txBox="1"/>
          <p:nvPr/>
        </p:nvSpPr>
        <p:spPr>
          <a:xfrm>
            <a:off x="3890874" y="3475161"/>
            <a:ext cx="599768" cy="646331"/>
          </a:xfrm>
          <a:prstGeom prst="rect">
            <a:avLst/>
          </a:prstGeom>
          <a:noFill/>
        </p:spPr>
        <p:txBody>
          <a:bodyPr wrap="square" rtlCol="0" anchor="ctr">
            <a:spAutoFit/>
          </a:bodyPr>
          <a:lstStyle/>
          <a:p>
            <a:pPr algn="ctr"/>
            <a:r>
              <a:rPr lang="en-US" sz="3600"/>
              <a:t>+</a:t>
            </a:r>
            <a:endParaRPr lang="hi-IN" sz="3600"/>
          </a:p>
        </p:txBody>
      </p:sp>
      <p:sp>
        <p:nvSpPr>
          <p:cNvPr id="20" name="TextBox 19">
            <a:extLst>
              <a:ext uri="{FF2B5EF4-FFF2-40B4-BE49-F238E27FC236}">
                <a16:creationId xmlns:a16="http://schemas.microsoft.com/office/drawing/2014/main" id="{A8FE9546-444E-76CA-62A4-CD198114FE1D}"/>
              </a:ext>
            </a:extLst>
          </p:cNvPr>
          <p:cNvSpPr txBox="1"/>
          <p:nvPr/>
        </p:nvSpPr>
        <p:spPr>
          <a:xfrm>
            <a:off x="7545153" y="3475161"/>
            <a:ext cx="599768" cy="646331"/>
          </a:xfrm>
          <a:prstGeom prst="rect">
            <a:avLst/>
          </a:prstGeom>
          <a:noFill/>
        </p:spPr>
        <p:txBody>
          <a:bodyPr wrap="square" rtlCol="0" anchor="ctr">
            <a:spAutoFit/>
          </a:bodyPr>
          <a:lstStyle/>
          <a:p>
            <a:pPr algn="ctr"/>
            <a:r>
              <a:rPr lang="en-US" sz="3600"/>
              <a:t>=</a:t>
            </a:r>
            <a:endParaRPr lang="hi-IN" sz="3600"/>
          </a:p>
        </p:txBody>
      </p:sp>
      <p:sp>
        <p:nvSpPr>
          <p:cNvPr id="21" name="TextBox 20">
            <a:extLst>
              <a:ext uri="{FF2B5EF4-FFF2-40B4-BE49-F238E27FC236}">
                <a16:creationId xmlns:a16="http://schemas.microsoft.com/office/drawing/2014/main" id="{76445E6E-46E1-49C9-D488-AC8BA3039A33}"/>
              </a:ext>
            </a:extLst>
          </p:cNvPr>
          <p:cNvSpPr txBox="1"/>
          <p:nvPr/>
        </p:nvSpPr>
        <p:spPr>
          <a:xfrm>
            <a:off x="8562306" y="2932929"/>
            <a:ext cx="2448232" cy="1938992"/>
          </a:xfrm>
          <a:prstGeom prst="rect">
            <a:avLst/>
          </a:prstGeom>
          <a:noFill/>
        </p:spPr>
        <p:txBody>
          <a:bodyPr wrap="square" rtlCol="0">
            <a:spAutoFit/>
          </a:bodyPr>
          <a:lstStyle/>
          <a:p>
            <a:r>
              <a:rPr lang="en-US" sz="2400"/>
              <a:t>We will be able to tell </a:t>
            </a:r>
            <a:r>
              <a:rPr lang="en-US" sz="2400">
                <a:highlight>
                  <a:srgbClr val="00FFFF"/>
                </a:highlight>
              </a:rPr>
              <a:t>what dependency</a:t>
            </a:r>
            <a:r>
              <a:rPr lang="en-US" sz="2400"/>
              <a:t> is </a:t>
            </a:r>
            <a:r>
              <a:rPr lang="en-US" sz="2400">
                <a:highlight>
                  <a:srgbClr val="FFFF00"/>
                </a:highlight>
              </a:rPr>
              <a:t>running in real-time</a:t>
            </a:r>
            <a:r>
              <a:rPr lang="en-US" sz="2400"/>
              <a:t>!</a:t>
            </a:r>
          </a:p>
        </p:txBody>
      </p:sp>
    </p:spTree>
    <p:extLst>
      <p:ext uri="{BB962C8B-B14F-4D97-AF65-F5344CB8AC3E}">
        <p14:creationId xmlns:p14="http://schemas.microsoft.com/office/powerpoint/2010/main" val="2332112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17" grpId="0"/>
      <p:bldP spid="18" grpId="0"/>
      <p:bldP spid="20" grpId="0"/>
      <p:bldP spid="2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817EA7A-EB13-21D0-B2BE-F31CC48941B2}"/>
              </a:ext>
            </a:extLst>
          </p:cNvPr>
          <p:cNvSpPr>
            <a:spLocks noGrp="1"/>
          </p:cNvSpPr>
          <p:nvPr>
            <p:ph type="title"/>
          </p:nvPr>
        </p:nvSpPr>
        <p:spPr/>
        <p:txBody>
          <a:bodyPr/>
          <a:lstStyle/>
          <a:p>
            <a:r>
              <a:rPr lang="sv-SE"/>
              <a:t>Takeaways</a:t>
            </a:r>
          </a:p>
        </p:txBody>
      </p:sp>
      <p:sp>
        <p:nvSpPr>
          <p:cNvPr id="3" name="Platshållare för innehåll 2">
            <a:extLst>
              <a:ext uri="{FF2B5EF4-FFF2-40B4-BE49-F238E27FC236}">
                <a16:creationId xmlns:a16="http://schemas.microsoft.com/office/drawing/2014/main" id="{811ED568-E3AB-2D45-04C5-21921CBEAC62}"/>
              </a:ext>
            </a:extLst>
          </p:cNvPr>
          <p:cNvSpPr>
            <a:spLocks noGrp="1"/>
          </p:cNvSpPr>
          <p:nvPr>
            <p:ph type="body" idx="1"/>
          </p:nvPr>
        </p:nvSpPr>
        <p:spPr>
          <a:xfrm>
            <a:off x="6542276" y="2003279"/>
            <a:ext cx="5314951" cy="863600"/>
          </a:xfrm>
        </p:spPr>
        <p:txBody>
          <a:bodyPr vert="horz" lIns="91440" tIns="45720" rIns="91440" bIns="45720" rtlCol="0" anchor="t">
            <a:noAutofit/>
          </a:bodyPr>
          <a:lstStyle/>
          <a:p>
            <a:r>
              <a:rPr lang="sv-SE"/>
              <a:t>SBOM.exe </a:t>
            </a:r>
            <a:r>
              <a:rPr lang="sv-SE" err="1"/>
              <a:t>can</a:t>
            </a:r>
            <a:r>
              <a:rPr lang="sv-SE"/>
              <a:t> </a:t>
            </a:r>
            <a:r>
              <a:rPr lang="sv-SE" err="1"/>
              <a:t>mitigate</a:t>
            </a:r>
            <a:r>
              <a:rPr lang="sv-SE"/>
              <a:t> </a:t>
            </a:r>
            <a:r>
              <a:rPr lang="sv-SE" err="1"/>
              <a:t>three</a:t>
            </a:r>
            <a:r>
              <a:rPr lang="sv-SE"/>
              <a:t> </a:t>
            </a:r>
            <a:r>
              <a:rPr lang="sv-SE" err="1"/>
              <a:t>high-profile</a:t>
            </a:r>
            <a:r>
              <a:rPr lang="sv-SE"/>
              <a:t> CVEs </a:t>
            </a:r>
            <a:r>
              <a:rPr lang="sv-SE" err="1"/>
              <a:t>based</a:t>
            </a:r>
            <a:r>
              <a:rPr lang="sv-SE"/>
              <a:t> on </a:t>
            </a:r>
            <a:r>
              <a:rPr lang="sv-SE" err="1"/>
              <a:t>code</a:t>
            </a:r>
            <a:r>
              <a:rPr lang="sv-SE"/>
              <a:t> generation and </a:t>
            </a:r>
            <a:r>
              <a:rPr lang="sv-SE" err="1"/>
              <a:t>downloading</a:t>
            </a:r>
            <a:r>
              <a:rPr lang="sv-SE"/>
              <a:t>.</a:t>
            </a:r>
          </a:p>
          <a:p>
            <a:endParaRPr lang="sv-SE"/>
          </a:p>
          <a:p>
            <a:r>
              <a:rPr lang="sv-SE"/>
              <a:t>SBOM.exe proposes a strong </a:t>
            </a:r>
            <a:r>
              <a:rPr lang="sv-SE" err="1"/>
              <a:t>bytecode</a:t>
            </a:r>
            <a:r>
              <a:rPr lang="sv-SE"/>
              <a:t> </a:t>
            </a:r>
            <a:r>
              <a:rPr lang="sv-SE" err="1"/>
              <a:t>canonincalization</a:t>
            </a:r>
            <a:r>
              <a:rPr lang="sv-SE"/>
              <a:t> </a:t>
            </a:r>
            <a:r>
              <a:rPr lang="sv-SE" err="1"/>
              <a:t>algorithm</a:t>
            </a:r>
            <a:r>
              <a:rPr lang="sv-SE"/>
              <a:t> </a:t>
            </a:r>
            <a:r>
              <a:rPr lang="sv-SE" err="1"/>
              <a:t>which</a:t>
            </a:r>
            <a:r>
              <a:rPr lang="sv-SE"/>
              <a:t> </a:t>
            </a:r>
            <a:r>
              <a:rPr lang="sv-SE" err="1"/>
              <a:t>eliminates</a:t>
            </a:r>
            <a:r>
              <a:rPr lang="sv-SE"/>
              <a:t> non-determinism in </a:t>
            </a:r>
            <a:r>
              <a:rPr lang="sv-SE" err="1"/>
              <a:t>dynamic</a:t>
            </a:r>
            <a:r>
              <a:rPr lang="sv-SE"/>
              <a:t> </a:t>
            </a:r>
            <a:r>
              <a:rPr lang="sv-SE" err="1"/>
              <a:t>classes</a:t>
            </a:r>
            <a:r>
              <a:rPr lang="sv-SE"/>
              <a:t>.</a:t>
            </a:r>
          </a:p>
          <a:p>
            <a:endParaRPr lang="sv-SE"/>
          </a:p>
          <a:p>
            <a:r>
              <a:rPr lang="sv-SE"/>
              <a:t>SBOM.exe </a:t>
            </a:r>
            <a:r>
              <a:rPr lang="sv-SE" err="1"/>
              <a:t>can</a:t>
            </a:r>
            <a:r>
              <a:rPr lang="sv-SE"/>
              <a:t> </a:t>
            </a:r>
            <a:r>
              <a:rPr lang="sv-SE" err="1"/>
              <a:t>work</a:t>
            </a:r>
            <a:r>
              <a:rPr lang="sv-SE"/>
              <a:t> </a:t>
            </a:r>
            <a:r>
              <a:rPr lang="sv-SE" err="1"/>
              <a:t>well</a:t>
            </a:r>
            <a:r>
              <a:rPr lang="sv-SE"/>
              <a:t> in </a:t>
            </a:r>
            <a:r>
              <a:rPr lang="sv-SE" err="1"/>
              <a:t>production</a:t>
            </a:r>
            <a:r>
              <a:rPr lang="sv-SE"/>
              <a:t> </a:t>
            </a:r>
            <a:r>
              <a:rPr lang="sv-SE" err="1"/>
              <a:t>environment</a:t>
            </a:r>
            <a:r>
              <a:rPr lang="sv-SE"/>
              <a:t> as </a:t>
            </a:r>
            <a:r>
              <a:rPr lang="sv-SE" err="1"/>
              <a:t>shown</a:t>
            </a:r>
            <a:r>
              <a:rPr lang="sv-SE"/>
              <a:t> by </a:t>
            </a:r>
            <a:r>
              <a:rPr lang="sv-SE" err="1"/>
              <a:t>three</a:t>
            </a:r>
            <a:r>
              <a:rPr lang="sv-SE"/>
              <a:t> real </a:t>
            </a:r>
            <a:r>
              <a:rPr lang="sv-SE" err="1"/>
              <a:t>world</a:t>
            </a:r>
            <a:r>
              <a:rPr lang="sv-SE"/>
              <a:t> </a:t>
            </a:r>
            <a:r>
              <a:rPr lang="sv-SE" err="1"/>
              <a:t>projects</a:t>
            </a:r>
            <a:r>
              <a:rPr lang="sv-SE"/>
              <a:t>.</a:t>
            </a:r>
          </a:p>
        </p:txBody>
      </p:sp>
      <p:sp>
        <p:nvSpPr>
          <p:cNvPr id="6" name="Platshållare för bildnummer 5">
            <a:extLst>
              <a:ext uri="{FF2B5EF4-FFF2-40B4-BE49-F238E27FC236}">
                <a16:creationId xmlns:a16="http://schemas.microsoft.com/office/drawing/2014/main" id="{9EA2B799-9E75-CA16-007D-0619DCA9AFEE}"/>
              </a:ext>
            </a:extLst>
          </p:cNvPr>
          <p:cNvSpPr>
            <a:spLocks noGrp="1"/>
          </p:cNvSpPr>
          <p:nvPr>
            <p:ph type="sldNum" sz="quarter" idx="12"/>
          </p:nvPr>
        </p:nvSpPr>
        <p:spPr/>
        <p:txBody>
          <a:bodyPr/>
          <a:lstStyle/>
          <a:p>
            <a:fld id="{B716C8F4-20CD-364A-8A8E-DE130115B178}" type="slidenum">
              <a:rPr lang="sv-SE" smtClean="0"/>
              <a:t>35</a:t>
            </a:fld>
            <a:endParaRPr lang="sv-SE"/>
          </a:p>
        </p:txBody>
      </p:sp>
      <p:sp>
        <p:nvSpPr>
          <p:cNvPr id="4" name="Platshållare för datum 3">
            <a:extLst>
              <a:ext uri="{FF2B5EF4-FFF2-40B4-BE49-F238E27FC236}">
                <a16:creationId xmlns:a16="http://schemas.microsoft.com/office/drawing/2014/main" id="{5974706F-40E8-AF14-A740-2FBEA46B4D51}"/>
              </a:ext>
            </a:extLst>
          </p:cNvPr>
          <p:cNvSpPr>
            <a:spLocks noGrp="1"/>
          </p:cNvSpPr>
          <p:nvPr>
            <p:ph type="dt" sz="half" idx="10"/>
          </p:nvPr>
        </p:nvSpPr>
        <p:spPr/>
        <p:txBody>
          <a:bodyPr/>
          <a:lstStyle/>
          <a:p>
            <a:r>
              <a:rPr lang="hi-IN"/>
              <a:t>06-09-2024</a:t>
            </a:r>
            <a:endParaRPr lang="sv-SE"/>
          </a:p>
        </p:txBody>
      </p:sp>
      <p:sp>
        <p:nvSpPr>
          <p:cNvPr id="5" name="Platshållare för sidfot 4">
            <a:extLst>
              <a:ext uri="{FF2B5EF4-FFF2-40B4-BE49-F238E27FC236}">
                <a16:creationId xmlns:a16="http://schemas.microsoft.com/office/drawing/2014/main" id="{0C987B8D-AD14-9ACF-DEDF-A8F7FD3BCC77}"/>
              </a:ext>
            </a:extLst>
          </p:cNvPr>
          <p:cNvSpPr>
            <a:spLocks noGrp="1"/>
          </p:cNvSpPr>
          <p:nvPr>
            <p:ph type="ftr" sz="quarter" idx="11"/>
          </p:nvPr>
        </p:nvSpPr>
        <p:spPr/>
        <p:txBody>
          <a:bodyPr/>
          <a:lstStyle/>
          <a:p>
            <a:r>
              <a:rPr lang="sv-SE"/>
              <a:t>Aman Sharma | amansha@kth.se</a:t>
            </a:r>
          </a:p>
        </p:txBody>
      </p:sp>
    </p:spTree>
    <p:extLst>
      <p:ext uri="{BB962C8B-B14F-4D97-AF65-F5344CB8AC3E}">
        <p14:creationId xmlns:p14="http://schemas.microsoft.com/office/powerpoint/2010/main" val="4076140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datum 1">
            <a:extLst>
              <a:ext uri="{FF2B5EF4-FFF2-40B4-BE49-F238E27FC236}">
                <a16:creationId xmlns:a16="http://schemas.microsoft.com/office/drawing/2014/main" id="{A1F4D751-4644-994A-6CE2-647F6A3F8AE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hi-IN" sz="700" b="0" i="0" u="none" strike="noStrike" kern="1200" cap="none" spc="0" normalizeH="0" baseline="0" noProof="0">
                <a:ln>
                  <a:noFill/>
                </a:ln>
                <a:solidFill>
                  <a:srgbClr val="FFFFFF"/>
                </a:solidFill>
                <a:effectLst/>
                <a:uLnTx/>
                <a:uFillTx/>
                <a:latin typeface="Figtree" panose="020F0502020204030204"/>
                <a:ea typeface="+mn-ea"/>
                <a:cs typeface="+mn-cs"/>
              </a:rPr>
              <a:t>06-09-2024</a:t>
            </a:r>
            <a:endParaRPr kumimoji="0" lang="sv-SE" sz="700" b="0" i="0" u="none" strike="noStrike" kern="1200" cap="none" spc="0" normalizeH="0" baseline="0" noProof="0">
              <a:ln>
                <a:noFill/>
              </a:ln>
              <a:solidFill>
                <a:srgbClr val="FFFFFF"/>
              </a:solidFill>
              <a:effectLst/>
              <a:uLnTx/>
              <a:uFillTx/>
              <a:latin typeface="Figtree" panose="020F0502020204030204"/>
              <a:ea typeface="+mn-ea"/>
              <a:cs typeface="+mn-cs"/>
            </a:endParaRPr>
          </a:p>
        </p:txBody>
      </p:sp>
      <p:sp>
        <p:nvSpPr>
          <p:cNvPr id="3" name="Platshållare för sidfot 2">
            <a:extLst>
              <a:ext uri="{FF2B5EF4-FFF2-40B4-BE49-F238E27FC236}">
                <a16:creationId xmlns:a16="http://schemas.microsoft.com/office/drawing/2014/main" id="{CF854B8D-BAC1-DE61-9A6E-0C25776F8FD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700" b="0" i="0" u="none" strike="noStrike" kern="1200" cap="none" spc="0" normalizeH="0" baseline="0" noProof="0">
                <a:ln>
                  <a:noFill/>
                </a:ln>
                <a:solidFill>
                  <a:srgbClr val="FFFFFF"/>
                </a:solidFill>
                <a:effectLst/>
                <a:uLnTx/>
                <a:uFillTx/>
                <a:latin typeface="Figtree" panose="020F0502020204030204"/>
                <a:ea typeface="+mn-ea"/>
                <a:cs typeface="+mn-cs"/>
              </a:rPr>
              <a:t>Aman Sharma | amansha@kth.se</a:t>
            </a:r>
          </a:p>
        </p:txBody>
      </p:sp>
      <p:sp>
        <p:nvSpPr>
          <p:cNvPr id="4" name="Platshållare för bildnummer 3">
            <a:extLst>
              <a:ext uri="{FF2B5EF4-FFF2-40B4-BE49-F238E27FC236}">
                <a16:creationId xmlns:a16="http://schemas.microsoft.com/office/drawing/2014/main" id="{882A5B5C-A04C-4E70-EE08-7D38BC10E77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16C8F4-20CD-364A-8A8E-DE130115B178}" type="slidenum">
              <a:rPr kumimoji="0" lang="sv-SE" sz="700" b="0" i="0" u="none" strike="noStrike" kern="1200" cap="none" spc="0" normalizeH="0" baseline="0" noProof="0" smtClean="0">
                <a:ln>
                  <a:noFill/>
                </a:ln>
                <a:solidFill>
                  <a:srgbClr val="FFFFFF"/>
                </a:solidFill>
                <a:effectLst/>
                <a:uLnTx/>
                <a:uFillTx/>
                <a:latin typeface="Figtree"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sv-SE" sz="700" b="0" i="0" u="none" strike="noStrike" kern="1200" cap="none" spc="0" normalizeH="0" baseline="0" noProof="0">
              <a:ln>
                <a:noFill/>
              </a:ln>
              <a:solidFill>
                <a:srgbClr val="FFFFFF"/>
              </a:solidFill>
              <a:effectLst/>
              <a:uLnTx/>
              <a:uFillTx/>
              <a:latin typeface="Figtree" panose="020F0502020204030204"/>
              <a:ea typeface="+mn-ea"/>
              <a:cs typeface="+mn-cs"/>
            </a:endParaRPr>
          </a:p>
        </p:txBody>
      </p:sp>
      <p:sp>
        <p:nvSpPr>
          <p:cNvPr id="6" name="Rubrik 5">
            <a:extLst>
              <a:ext uri="{FF2B5EF4-FFF2-40B4-BE49-F238E27FC236}">
                <a16:creationId xmlns:a16="http://schemas.microsoft.com/office/drawing/2014/main" id="{4BD71453-1A51-D09A-3C5C-7BBD82A22786}"/>
              </a:ext>
            </a:extLst>
          </p:cNvPr>
          <p:cNvSpPr>
            <a:spLocks noGrp="1"/>
          </p:cNvSpPr>
          <p:nvPr>
            <p:ph type="title"/>
          </p:nvPr>
        </p:nvSpPr>
        <p:spPr>
          <a:xfrm>
            <a:off x="3440256" y="1407317"/>
            <a:ext cx="5314951" cy="1823543"/>
          </a:xfrm>
        </p:spPr>
        <p:txBody>
          <a:bodyPr/>
          <a:lstStyle/>
          <a:p>
            <a:pPr algn="ctr"/>
            <a:r>
              <a:rPr lang="sv-SE" err="1"/>
              <a:t>Thank</a:t>
            </a:r>
            <a:r>
              <a:rPr lang="sv-SE"/>
              <a:t> you!</a:t>
            </a:r>
            <a:br>
              <a:rPr lang="en-US"/>
            </a:br>
            <a:br>
              <a:rPr lang="sv-SE"/>
            </a:br>
            <a:r>
              <a:rPr lang="sv-SE"/>
              <a:t>Questions?</a:t>
            </a:r>
          </a:p>
        </p:txBody>
      </p:sp>
      <p:sp>
        <p:nvSpPr>
          <p:cNvPr id="7" name="Platshållare för text 6">
            <a:extLst>
              <a:ext uri="{FF2B5EF4-FFF2-40B4-BE49-F238E27FC236}">
                <a16:creationId xmlns:a16="http://schemas.microsoft.com/office/drawing/2014/main" id="{646DEC10-FC6B-3DEC-A562-DD6A31492345}"/>
              </a:ext>
            </a:extLst>
          </p:cNvPr>
          <p:cNvSpPr>
            <a:spLocks noGrp="1"/>
          </p:cNvSpPr>
          <p:nvPr>
            <p:ph type="body" idx="1"/>
          </p:nvPr>
        </p:nvSpPr>
        <p:spPr>
          <a:xfrm>
            <a:off x="3440256" y="3860388"/>
            <a:ext cx="5314951" cy="863600"/>
          </a:xfrm>
        </p:spPr>
        <p:txBody>
          <a:bodyPr vert="horz" lIns="91440" tIns="45720" rIns="91440" bIns="45720" rtlCol="0" anchor="t">
            <a:noAutofit/>
          </a:bodyPr>
          <a:lstStyle/>
          <a:p>
            <a:pPr algn="ctr"/>
            <a:r>
              <a:rPr lang="sv-SE"/>
              <a:t>Aman Sharma</a:t>
            </a:r>
          </a:p>
          <a:p>
            <a:pPr algn="ctr"/>
            <a:r>
              <a:rPr lang="sv-SE">
                <a:hlinkClick r:id="rId3"/>
              </a:rPr>
              <a:t>amansha@kth.se</a:t>
            </a:r>
          </a:p>
          <a:p>
            <a:pPr algn="ctr"/>
            <a:r>
              <a:rPr lang="sv-SE"/>
              <a:t>Project Link: </a:t>
            </a:r>
            <a:r>
              <a:rPr lang="sv-SE">
                <a:ea typeface="+mn-lt"/>
                <a:cs typeface="+mn-lt"/>
                <a:hlinkClick r:id="rId4"/>
              </a:rPr>
              <a:t>https://github.com/chains-project/sbom.exe</a:t>
            </a:r>
            <a:r>
              <a:rPr lang="sv-SE">
                <a:ea typeface="+mn-lt"/>
                <a:cs typeface="+mn-lt"/>
              </a:rPr>
              <a:t> </a:t>
            </a:r>
          </a:p>
          <a:p>
            <a:pPr algn="ctr"/>
            <a:r>
              <a:rPr lang="sv-SE">
                <a:ea typeface="+mn-lt"/>
                <a:cs typeface="+mn-lt"/>
              </a:rPr>
              <a:t>Whitepaper</a:t>
            </a:r>
            <a:r>
              <a:rPr lang="en-IN">
                <a:ea typeface="+mn-lt"/>
                <a:cs typeface="+mn-lt"/>
              </a:rPr>
              <a:t>: </a:t>
            </a:r>
            <a:r>
              <a:rPr lang="en-US">
                <a:hlinkClick r:id="rId5"/>
              </a:rPr>
              <a:t>SBOM.EXE: Countering Dynamic Code Injection based on Software Bill of Materials in Java</a:t>
            </a:r>
            <a:endParaRPr lang="sv-SE"/>
          </a:p>
        </p:txBody>
      </p:sp>
      <p:sp>
        <p:nvSpPr>
          <p:cNvPr id="12" name="textruta 11">
            <a:extLst>
              <a:ext uri="{FF2B5EF4-FFF2-40B4-BE49-F238E27FC236}">
                <a16:creationId xmlns:a16="http://schemas.microsoft.com/office/drawing/2014/main" id="{62F4F8F3-7510-6134-7770-0CAD7E3D9919}"/>
              </a:ext>
            </a:extLst>
          </p:cNvPr>
          <p:cNvSpPr txBox="1"/>
          <p:nvPr/>
        </p:nvSpPr>
        <p:spPr>
          <a:xfrm>
            <a:off x="1415143" y="1227116"/>
            <a:ext cx="180108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sv-SE">
                <a:solidFill>
                  <a:schemeClr val="bg1"/>
                </a:solidFill>
              </a:rPr>
              <a:t>Personal Webpage</a:t>
            </a:r>
          </a:p>
        </p:txBody>
      </p:sp>
      <p:sp>
        <p:nvSpPr>
          <p:cNvPr id="13" name="textruta 12">
            <a:extLst>
              <a:ext uri="{FF2B5EF4-FFF2-40B4-BE49-F238E27FC236}">
                <a16:creationId xmlns:a16="http://schemas.microsoft.com/office/drawing/2014/main" id="{B2D144F5-6BFF-4557-F0AE-87EE62A68C20}"/>
              </a:ext>
            </a:extLst>
          </p:cNvPr>
          <p:cNvSpPr txBox="1"/>
          <p:nvPr/>
        </p:nvSpPr>
        <p:spPr>
          <a:xfrm>
            <a:off x="8985662" y="1227116"/>
            <a:ext cx="18010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sv-SE">
                <a:solidFill>
                  <a:schemeClr val="bg1"/>
                </a:solidFill>
              </a:rPr>
              <a:t>Whitepaper</a:t>
            </a:r>
            <a:endParaRPr lang="sv-SE"/>
          </a:p>
        </p:txBody>
      </p:sp>
      <p:sp>
        <p:nvSpPr>
          <p:cNvPr id="14" name="textruta 13">
            <a:extLst>
              <a:ext uri="{FF2B5EF4-FFF2-40B4-BE49-F238E27FC236}">
                <a16:creationId xmlns:a16="http://schemas.microsoft.com/office/drawing/2014/main" id="{53017A5C-BAB0-9132-4427-CB861B0C2819}"/>
              </a:ext>
            </a:extLst>
          </p:cNvPr>
          <p:cNvSpPr txBox="1"/>
          <p:nvPr/>
        </p:nvSpPr>
        <p:spPr>
          <a:xfrm>
            <a:off x="8382000" y="3859479"/>
            <a:ext cx="300841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sv-SE" sz="1400">
                <a:solidFill>
                  <a:schemeClr val="bg1"/>
                </a:solidFill>
                <a:ea typeface="+mn-lt"/>
                <a:cs typeface="+mn-lt"/>
              </a:rPr>
              <a:t>https://arxiv.org/abs/2407.00246</a:t>
            </a:r>
            <a:endParaRPr lang="sv-SE" sz="1400">
              <a:solidFill>
                <a:schemeClr val="bg1"/>
              </a:solidFill>
            </a:endParaRPr>
          </a:p>
        </p:txBody>
      </p:sp>
      <p:sp>
        <p:nvSpPr>
          <p:cNvPr id="15" name="textruta 14">
            <a:extLst>
              <a:ext uri="{FF2B5EF4-FFF2-40B4-BE49-F238E27FC236}">
                <a16:creationId xmlns:a16="http://schemas.microsoft.com/office/drawing/2014/main" id="{82319529-5329-E589-BE47-6704EBA822B6}"/>
              </a:ext>
            </a:extLst>
          </p:cNvPr>
          <p:cNvSpPr txBox="1"/>
          <p:nvPr/>
        </p:nvSpPr>
        <p:spPr>
          <a:xfrm>
            <a:off x="950025" y="3859479"/>
            <a:ext cx="300841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sv-SE" sz="1400">
                <a:solidFill>
                  <a:schemeClr val="bg1"/>
                </a:solidFill>
                <a:hlinkClick r:id="rId6">
                  <a:extLst>
                    <a:ext uri="{A12FA001-AC4F-418D-AE19-62706E023703}">
                      <ahyp:hlinkClr xmlns:ahyp="http://schemas.microsoft.com/office/drawing/2018/hyperlinkcolor" val="tx"/>
                    </a:ext>
                  </a:extLst>
                </a:hlinkClick>
              </a:rPr>
              <a:t>https://algomaster99.gtihub.io</a:t>
            </a:r>
          </a:p>
        </p:txBody>
      </p:sp>
      <p:pic>
        <p:nvPicPr>
          <p:cNvPr id="8" name="Picture 7">
            <a:extLst>
              <a:ext uri="{FF2B5EF4-FFF2-40B4-BE49-F238E27FC236}">
                <a16:creationId xmlns:a16="http://schemas.microsoft.com/office/drawing/2014/main" id="{98AC4456-98C3-2ADD-3BFF-C167ACC5195A}"/>
              </a:ext>
            </a:extLst>
          </p:cNvPr>
          <p:cNvPicPr>
            <a:picLocks noChangeAspect="1"/>
          </p:cNvPicPr>
          <p:nvPr/>
        </p:nvPicPr>
        <p:blipFill>
          <a:blip r:embed="rId7"/>
          <a:stretch>
            <a:fillRect/>
          </a:stretch>
        </p:blipFill>
        <p:spPr>
          <a:xfrm>
            <a:off x="8950960" y="1931217"/>
            <a:ext cx="1870492" cy="1870492"/>
          </a:xfrm>
          <a:prstGeom prst="rect">
            <a:avLst/>
          </a:prstGeom>
        </p:spPr>
      </p:pic>
      <p:pic>
        <p:nvPicPr>
          <p:cNvPr id="16" name="Picture 15">
            <a:extLst>
              <a:ext uri="{FF2B5EF4-FFF2-40B4-BE49-F238E27FC236}">
                <a16:creationId xmlns:a16="http://schemas.microsoft.com/office/drawing/2014/main" id="{ECE673DC-61ED-0700-16F0-6689D6F5BCC2}"/>
              </a:ext>
            </a:extLst>
          </p:cNvPr>
          <p:cNvPicPr>
            <a:picLocks noChangeAspect="1"/>
          </p:cNvPicPr>
          <p:nvPr/>
        </p:nvPicPr>
        <p:blipFill>
          <a:blip r:embed="rId8"/>
          <a:stretch>
            <a:fillRect/>
          </a:stretch>
        </p:blipFill>
        <p:spPr>
          <a:xfrm>
            <a:off x="1380441" y="1914964"/>
            <a:ext cx="1870492" cy="1870492"/>
          </a:xfrm>
          <a:prstGeom prst="rect">
            <a:avLst/>
          </a:prstGeom>
        </p:spPr>
      </p:pic>
    </p:spTree>
    <p:extLst>
      <p:ext uri="{BB962C8B-B14F-4D97-AF65-F5344CB8AC3E}">
        <p14:creationId xmlns:p14="http://schemas.microsoft.com/office/powerpoint/2010/main" val="2752013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4" name="Picture 2093">
            <a:extLst>
              <a:ext uri="{FF2B5EF4-FFF2-40B4-BE49-F238E27FC236}">
                <a16:creationId xmlns:a16="http://schemas.microsoft.com/office/drawing/2014/main" id="{565B42EC-C9C1-5843-6B11-C40812C249E5}"/>
              </a:ext>
            </a:extLst>
          </p:cNvPr>
          <p:cNvPicPr>
            <a:picLocks noChangeAspect="1"/>
          </p:cNvPicPr>
          <p:nvPr/>
        </p:nvPicPr>
        <p:blipFill>
          <a:blip r:embed="rId3"/>
          <a:stretch>
            <a:fillRect/>
          </a:stretch>
        </p:blipFill>
        <p:spPr>
          <a:xfrm>
            <a:off x="9688689" y="2488102"/>
            <a:ext cx="651600" cy="651600"/>
          </a:xfrm>
          <a:prstGeom prst="rect">
            <a:avLst/>
          </a:prstGeom>
        </p:spPr>
      </p:pic>
      <p:pic>
        <p:nvPicPr>
          <p:cNvPr id="2096" name="Picture 2095">
            <a:extLst>
              <a:ext uri="{FF2B5EF4-FFF2-40B4-BE49-F238E27FC236}">
                <a16:creationId xmlns:a16="http://schemas.microsoft.com/office/drawing/2014/main" id="{1C0CD874-9987-7A5A-33BC-6C78CE94CF68}"/>
              </a:ext>
            </a:extLst>
          </p:cNvPr>
          <p:cNvPicPr>
            <a:picLocks noChangeAspect="1"/>
          </p:cNvPicPr>
          <p:nvPr/>
        </p:nvPicPr>
        <p:blipFill>
          <a:blip r:embed="rId4"/>
          <a:stretch>
            <a:fillRect/>
          </a:stretch>
        </p:blipFill>
        <p:spPr>
          <a:xfrm>
            <a:off x="9688689" y="3881930"/>
            <a:ext cx="651600" cy="651600"/>
          </a:xfrm>
          <a:prstGeom prst="rect">
            <a:avLst/>
          </a:prstGeom>
        </p:spPr>
      </p:pic>
      <p:pic>
        <p:nvPicPr>
          <p:cNvPr id="23" name="Picture 2" descr="Smiling ">
            <a:extLst>
              <a:ext uri="{FF2B5EF4-FFF2-40B4-BE49-F238E27FC236}">
                <a16:creationId xmlns:a16="http://schemas.microsoft.com/office/drawing/2014/main" id="{D01B64BA-546B-9674-A299-D93984D31B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7610" y="1051449"/>
            <a:ext cx="722893" cy="72289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Smiling ">
            <a:extLst>
              <a:ext uri="{FF2B5EF4-FFF2-40B4-BE49-F238E27FC236}">
                <a16:creationId xmlns:a16="http://schemas.microsoft.com/office/drawing/2014/main" id="{28058339-D49B-3400-F877-32A872D008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7608" y="2452990"/>
            <a:ext cx="722893" cy="72289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Smiling ">
            <a:extLst>
              <a:ext uri="{FF2B5EF4-FFF2-40B4-BE49-F238E27FC236}">
                <a16:creationId xmlns:a16="http://schemas.microsoft.com/office/drawing/2014/main" id="{61A427B7-E36B-F221-841D-028BA04001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7609" y="3842117"/>
            <a:ext cx="722893" cy="722893"/>
          </a:xfrm>
          <a:prstGeom prst="rect">
            <a:avLst/>
          </a:prstGeom>
          <a:noFill/>
          <a:extLst>
            <a:ext uri="{909E8E84-426E-40DD-AFC4-6F175D3DCCD1}">
              <a14:hiddenFill xmlns:a14="http://schemas.microsoft.com/office/drawing/2010/main">
                <a:solidFill>
                  <a:srgbClr val="FFFFFF"/>
                </a:solidFill>
              </a14:hiddenFill>
            </a:ext>
          </a:extLst>
        </p:spPr>
      </p:pic>
      <p:pic>
        <p:nvPicPr>
          <p:cNvPr id="2088" name="Picture 2087">
            <a:extLst>
              <a:ext uri="{FF2B5EF4-FFF2-40B4-BE49-F238E27FC236}">
                <a16:creationId xmlns:a16="http://schemas.microsoft.com/office/drawing/2014/main" id="{87737739-FE35-5648-5506-B30E7C155FD1}"/>
              </a:ext>
            </a:extLst>
          </p:cNvPr>
          <p:cNvPicPr>
            <a:picLocks noChangeAspect="1"/>
          </p:cNvPicPr>
          <p:nvPr/>
        </p:nvPicPr>
        <p:blipFill>
          <a:blip r:embed="rId6"/>
          <a:stretch>
            <a:fillRect/>
          </a:stretch>
        </p:blipFill>
        <p:spPr>
          <a:xfrm>
            <a:off x="9689545" y="1087522"/>
            <a:ext cx="650745" cy="650745"/>
          </a:xfrm>
          <a:prstGeom prst="rect">
            <a:avLst/>
          </a:prstGeom>
        </p:spPr>
      </p:pic>
      <p:pic>
        <p:nvPicPr>
          <p:cNvPr id="21" name="Picture 20">
            <a:extLst>
              <a:ext uri="{FF2B5EF4-FFF2-40B4-BE49-F238E27FC236}">
                <a16:creationId xmlns:a16="http://schemas.microsoft.com/office/drawing/2014/main" id="{2E2E0071-3E11-AD75-CDB8-E80F6E4D4F33}"/>
              </a:ext>
            </a:extLst>
          </p:cNvPr>
          <p:cNvPicPr>
            <a:picLocks noChangeAspect="1"/>
          </p:cNvPicPr>
          <p:nvPr/>
        </p:nvPicPr>
        <p:blipFill>
          <a:blip r:embed="rId7"/>
          <a:stretch>
            <a:fillRect/>
          </a:stretch>
        </p:blipFill>
        <p:spPr>
          <a:xfrm>
            <a:off x="9687310" y="1096109"/>
            <a:ext cx="651600" cy="651600"/>
          </a:xfrm>
          <a:prstGeom prst="rect">
            <a:avLst/>
          </a:prstGeom>
        </p:spPr>
      </p:pic>
      <p:pic>
        <p:nvPicPr>
          <p:cNvPr id="19" name="Picture 18">
            <a:extLst>
              <a:ext uri="{FF2B5EF4-FFF2-40B4-BE49-F238E27FC236}">
                <a16:creationId xmlns:a16="http://schemas.microsoft.com/office/drawing/2014/main" id="{785B2FF5-41FD-F7D0-C481-EC79B6DC9FE8}"/>
              </a:ext>
            </a:extLst>
          </p:cNvPr>
          <p:cNvPicPr>
            <a:picLocks noChangeAspect="1"/>
          </p:cNvPicPr>
          <p:nvPr/>
        </p:nvPicPr>
        <p:blipFill>
          <a:blip r:embed="rId8"/>
          <a:stretch>
            <a:fillRect/>
          </a:stretch>
        </p:blipFill>
        <p:spPr>
          <a:xfrm>
            <a:off x="9687310" y="2483650"/>
            <a:ext cx="651600" cy="651600"/>
          </a:xfrm>
          <a:prstGeom prst="rect">
            <a:avLst/>
          </a:prstGeom>
        </p:spPr>
      </p:pic>
      <p:pic>
        <p:nvPicPr>
          <p:cNvPr id="22" name="Content Placeholder 13">
            <a:extLst>
              <a:ext uri="{FF2B5EF4-FFF2-40B4-BE49-F238E27FC236}">
                <a16:creationId xmlns:a16="http://schemas.microsoft.com/office/drawing/2014/main" id="{F27B1A43-BEDB-800A-4DFB-7A84F7745000}"/>
              </a:ext>
            </a:extLst>
          </p:cNvPr>
          <p:cNvPicPr>
            <a:picLocks noGrp="1" noChangeAspect="1"/>
          </p:cNvPicPr>
          <p:nvPr>
            <p:ph idx="1"/>
          </p:nvPr>
        </p:nvPicPr>
        <p:blipFill>
          <a:blip r:embed="rId9"/>
          <a:stretch>
            <a:fillRect/>
          </a:stretch>
        </p:blipFill>
        <p:spPr>
          <a:xfrm>
            <a:off x="9687310" y="3885132"/>
            <a:ext cx="651600" cy="651600"/>
          </a:xfrm>
        </p:spPr>
      </p:pic>
      <p:pic>
        <p:nvPicPr>
          <p:cNvPr id="13" name="Picture 4" descr="Fear ">
            <a:extLst>
              <a:ext uri="{FF2B5EF4-FFF2-40B4-BE49-F238E27FC236}">
                <a16:creationId xmlns:a16="http://schemas.microsoft.com/office/drawing/2014/main" id="{628EDA1F-B85E-EB35-8821-1DD14807792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78226" y="2455504"/>
            <a:ext cx="723600" cy="7236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Fear ">
            <a:extLst>
              <a:ext uri="{FF2B5EF4-FFF2-40B4-BE49-F238E27FC236}">
                <a16:creationId xmlns:a16="http://schemas.microsoft.com/office/drawing/2014/main" id="{B8FC2DF4-0B96-501C-80BD-49DDAFC2E69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77254" y="3842671"/>
            <a:ext cx="723600" cy="723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Fear ">
            <a:extLst>
              <a:ext uri="{FF2B5EF4-FFF2-40B4-BE49-F238E27FC236}">
                <a16:creationId xmlns:a16="http://schemas.microsoft.com/office/drawing/2014/main" id="{DC9A39AC-836D-802E-E864-704FFB4B7EE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77277" y="1050742"/>
            <a:ext cx="723600" cy="723600"/>
          </a:xfrm>
          <a:prstGeom prst="rect">
            <a:avLst/>
          </a:prstGeom>
          <a:noFill/>
          <a:extLst>
            <a:ext uri="{909E8E84-426E-40DD-AFC4-6F175D3DCCD1}">
              <a14:hiddenFill xmlns:a14="http://schemas.microsoft.com/office/drawing/2010/main">
                <a:solidFill>
                  <a:srgbClr val="FFFFFF"/>
                </a:solidFill>
              </a14:hiddenFill>
            </a:ext>
          </a:extLst>
        </p:spPr>
      </p:pic>
      <p:sp>
        <p:nvSpPr>
          <p:cNvPr id="2" name="Rubrik 1">
            <a:extLst>
              <a:ext uri="{FF2B5EF4-FFF2-40B4-BE49-F238E27FC236}">
                <a16:creationId xmlns:a16="http://schemas.microsoft.com/office/drawing/2014/main" id="{998E6F5C-CF49-9AE0-2E49-74233D552328}"/>
              </a:ext>
            </a:extLst>
          </p:cNvPr>
          <p:cNvSpPr>
            <a:spLocks noGrp="1"/>
          </p:cNvSpPr>
          <p:nvPr>
            <p:ph type="title"/>
          </p:nvPr>
        </p:nvSpPr>
        <p:spPr/>
        <p:txBody>
          <a:bodyPr/>
          <a:lstStyle/>
          <a:p>
            <a:r>
              <a:rPr lang="sv-SE"/>
              <a:t>What is Software Supply Chain Attack?</a:t>
            </a:r>
          </a:p>
        </p:txBody>
      </p:sp>
      <p:sp>
        <p:nvSpPr>
          <p:cNvPr id="4" name="Platshållare för datum 3">
            <a:extLst>
              <a:ext uri="{FF2B5EF4-FFF2-40B4-BE49-F238E27FC236}">
                <a16:creationId xmlns:a16="http://schemas.microsoft.com/office/drawing/2014/main" id="{920E64EF-090E-1CB8-11B3-A45EA776C80C}"/>
              </a:ext>
            </a:extLst>
          </p:cNvPr>
          <p:cNvSpPr>
            <a:spLocks noGrp="1"/>
          </p:cNvSpPr>
          <p:nvPr>
            <p:ph type="dt" sz="half" idx="10"/>
          </p:nvPr>
        </p:nvSpPr>
        <p:spPr/>
        <p:txBody>
          <a:bodyPr/>
          <a:lstStyle/>
          <a:p>
            <a:r>
              <a:rPr lang="hi-IN"/>
              <a:t>06-09-2024</a:t>
            </a:r>
            <a:endParaRPr lang="sv-SE"/>
          </a:p>
        </p:txBody>
      </p:sp>
      <p:sp>
        <p:nvSpPr>
          <p:cNvPr id="5" name="Platshållare för sidfot 4">
            <a:extLst>
              <a:ext uri="{FF2B5EF4-FFF2-40B4-BE49-F238E27FC236}">
                <a16:creationId xmlns:a16="http://schemas.microsoft.com/office/drawing/2014/main" id="{9AEAC11B-DFB3-F88C-0788-4322D376A7D0}"/>
              </a:ext>
            </a:extLst>
          </p:cNvPr>
          <p:cNvSpPr>
            <a:spLocks noGrp="1"/>
          </p:cNvSpPr>
          <p:nvPr>
            <p:ph type="ftr" sz="quarter" idx="11"/>
          </p:nvPr>
        </p:nvSpPr>
        <p:spPr/>
        <p:txBody>
          <a:bodyPr/>
          <a:lstStyle/>
          <a:p>
            <a:r>
              <a:rPr lang="sv-SE"/>
              <a:t>Aman Sharma | amansha@kth.se</a:t>
            </a:r>
          </a:p>
        </p:txBody>
      </p:sp>
      <p:sp>
        <p:nvSpPr>
          <p:cNvPr id="6" name="Platshållare för bildnummer 5">
            <a:extLst>
              <a:ext uri="{FF2B5EF4-FFF2-40B4-BE49-F238E27FC236}">
                <a16:creationId xmlns:a16="http://schemas.microsoft.com/office/drawing/2014/main" id="{BC393B45-64E0-FF24-11D5-2231A31106C5}"/>
              </a:ext>
            </a:extLst>
          </p:cNvPr>
          <p:cNvSpPr>
            <a:spLocks noGrp="1"/>
          </p:cNvSpPr>
          <p:nvPr>
            <p:ph type="sldNum" sz="quarter" idx="12"/>
          </p:nvPr>
        </p:nvSpPr>
        <p:spPr/>
        <p:txBody>
          <a:bodyPr/>
          <a:lstStyle/>
          <a:p>
            <a:fld id="{B716C8F4-20CD-364A-8A8E-DE130115B178}" type="slidenum">
              <a:rPr lang="sv-SE" smtClean="0"/>
              <a:pPr/>
              <a:t>4</a:t>
            </a:fld>
            <a:endParaRPr lang="sv-SE"/>
          </a:p>
        </p:txBody>
      </p:sp>
      <p:sp>
        <p:nvSpPr>
          <p:cNvPr id="10" name="TextBox 9">
            <a:extLst>
              <a:ext uri="{FF2B5EF4-FFF2-40B4-BE49-F238E27FC236}">
                <a16:creationId xmlns:a16="http://schemas.microsoft.com/office/drawing/2014/main" id="{AB3E4A12-FA3E-3C4D-7568-A4B67FE661FB}"/>
              </a:ext>
            </a:extLst>
          </p:cNvPr>
          <p:cNvSpPr txBox="1"/>
          <p:nvPr/>
        </p:nvSpPr>
        <p:spPr>
          <a:xfrm>
            <a:off x="567188" y="5126537"/>
            <a:ext cx="10297964" cy="1200329"/>
          </a:xfrm>
          <a:prstGeom prst="rect">
            <a:avLst/>
          </a:prstGeom>
          <a:noFill/>
        </p:spPr>
        <p:txBody>
          <a:bodyPr wrap="square">
            <a:spAutoFit/>
          </a:bodyPr>
          <a:lstStyle/>
          <a:p>
            <a:r>
              <a:rPr lang="en-GB" sz="1200" b="0" i="0" u="none" strike="noStrike">
                <a:solidFill>
                  <a:schemeClr val="tx1">
                    <a:lumMod val="85000"/>
                    <a:lumOff val="15000"/>
                  </a:schemeClr>
                </a:solidFill>
                <a:effectLst/>
              </a:rPr>
              <a:t>[1] Q. Wu et al. </a:t>
            </a:r>
            <a:r>
              <a:rPr lang="en-US" sz="1200" b="0" i="0" u="none" strike="noStrike">
                <a:solidFill>
                  <a:schemeClr val="tx1">
                    <a:lumMod val="85000"/>
                    <a:lumOff val="15000"/>
                  </a:schemeClr>
                </a:solidFill>
                <a:effectLst/>
              </a:rPr>
              <a:t>“</a:t>
            </a:r>
            <a:r>
              <a:rPr lang="en-US" sz="1200">
                <a:solidFill>
                  <a:schemeClr val="tx1">
                    <a:lumMod val="85000"/>
                    <a:lumOff val="15000"/>
                  </a:schemeClr>
                </a:solidFill>
              </a:rPr>
              <a:t>On the Feasibility of Stealthily Introducing Vulnerabilities in Open-Source Software via Hypocrite Commits”, 2021</a:t>
            </a:r>
          </a:p>
          <a:p>
            <a:r>
              <a:rPr lang="en-GB" sz="1200">
                <a:solidFill>
                  <a:schemeClr val="tx1">
                    <a:lumMod val="85000"/>
                    <a:lumOff val="15000"/>
                  </a:schemeClr>
                </a:solidFill>
              </a:rPr>
              <a:t>[2] S. </a:t>
            </a:r>
            <a:r>
              <a:rPr lang="en-GB" sz="1200" err="1">
                <a:solidFill>
                  <a:schemeClr val="tx1">
                    <a:lumMod val="85000"/>
                    <a:lumOff val="15000"/>
                  </a:schemeClr>
                </a:solidFill>
              </a:rPr>
              <a:t>Peisert</a:t>
            </a:r>
            <a:r>
              <a:rPr lang="en-GB" sz="1200">
                <a:solidFill>
                  <a:schemeClr val="tx1">
                    <a:lumMod val="85000"/>
                    <a:lumOff val="15000"/>
                  </a:schemeClr>
                </a:solidFill>
              </a:rPr>
              <a:t> et al. “Perspectives on the </a:t>
            </a:r>
            <a:r>
              <a:rPr lang="en-GB" sz="1200" err="1">
                <a:solidFill>
                  <a:schemeClr val="tx1">
                    <a:lumMod val="85000"/>
                    <a:lumOff val="15000"/>
                  </a:schemeClr>
                </a:solidFill>
              </a:rPr>
              <a:t>solarwinds</a:t>
            </a:r>
            <a:r>
              <a:rPr lang="en-GB" sz="1200">
                <a:solidFill>
                  <a:schemeClr val="tx1">
                    <a:lumMod val="85000"/>
                    <a:lumOff val="15000"/>
                  </a:schemeClr>
                </a:solidFill>
              </a:rPr>
              <a:t> incident,” IEEE Security Privacy, 2021</a:t>
            </a:r>
            <a:endParaRPr lang="en-GB" sz="1200" b="0" i="0" u="none" strike="noStrike">
              <a:solidFill>
                <a:schemeClr val="tx1">
                  <a:lumMod val="85000"/>
                  <a:lumOff val="15000"/>
                </a:schemeClr>
              </a:solidFill>
              <a:effectLst/>
            </a:endParaRPr>
          </a:p>
          <a:p>
            <a:r>
              <a:rPr lang="en-GB" sz="1200" b="0" i="0" u="none" strike="noStrike">
                <a:solidFill>
                  <a:schemeClr val="tx1">
                    <a:lumMod val="85000"/>
                    <a:lumOff val="15000"/>
                  </a:schemeClr>
                </a:solidFill>
                <a:effectLst/>
              </a:rPr>
              <a:t>[3</a:t>
            </a:r>
            <a:r>
              <a:rPr lang="en-GB" sz="1200">
                <a:solidFill>
                  <a:schemeClr val="tx1">
                    <a:lumMod val="85000"/>
                    <a:lumOff val="15000"/>
                  </a:schemeClr>
                </a:solidFill>
              </a:rPr>
              <a:t>] P. </a:t>
            </a:r>
            <a:r>
              <a:rPr lang="en-GB" sz="1200" err="1">
                <a:solidFill>
                  <a:schemeClr val="tx1">
                    <a:lumMod val="85000"/>
                    <a:lumOff val="15000"/>
                  </a:schemeClr>
                </a:solidFill>
              </a:rPr>
              <a:t>Ladisa</a:t>
            </a:r>
            <a:r>
              <a:rPr lang="en-GB" sz="1200">
                <a:solidFill>
                  <a:schemeClr val="tx1">
                    <a:lumMod val="85000"/>
                    <a:lumOff val="15000"/>
                  </a:schemeClr>
                </a:solidFill>
              </a:rPr>
              <a:t> et al. Towards the Detection of Malicious Java Packages. In Proceedings of the 2022 ACM Workshop on Software Supply Chain Offensive Research and Ecosystem </a:t>
            </a:r>
            <a:r>
              <a:rPr lang="en-GB" sz="1200" err="1">
                <a:solidFill>
                  <a:schemeClr val="tx1">
                    <a:lumMod val="85000"/>
                    <a:lumOff val="15000"/>
                  </a:schemeClr>
                </a:solidFill>
              </a:rPr>
              <a:t>Defenses</a:t>
            </a:r>
            <a:r>
              <a:rPr lang="en-GB" sz="1200">
                <a:solidFill>
                  <a:schemeClr val="tx1">
                    <a:lumMod val="85000"/>
                    <a:lumOff val="15000"/>
                  </a:schemeClr>
                </a:solidFill>
              </a:rPr>
              <a:t>, 2022</a:t>
            </a:r>
          </a:p>
          <a:p>
            <a:r>
              <a:rPr lang="en-GB" sz="1200" b="0" i="0" u="none" strike="noStrike">
                <a:solidFill>
                  <a:schemeClr val="tx1">
                    <a:lumMod val="85000"/>
                    <a:lumOff val="15000"/>
                  </a:schemeClr>
                </a:solidFill>
                <a:effectLst/>
              </a:rPr>
              <a:t>[4] </a:t>
            </a:r>
            <a:r>
              <a:rPr lang="en-US" sz="1200">
                <a:solidFill>
                  <a:schemeClr val="tx1">
                    <a:lumMod val="85000"/>
                    <a:lumOff val="15000"/>
                  </a:schemeClr>
                </a:solidFill>
              </a:rPr>
              <a:t>J. Cappos et al. “A look in the mirror: attacks on package managers,” in </a:t>
            </a:r>
            <a:r>
              <a:rPr lang="en-US" sz="1200" i="1">
                <a:solidFill>
                  <a:schemeClr val="tx1">
                    <a:lumMod val="85000"/>
                    <a:lumOff val="15000"/>
                  </a:schemeClr>
                </a:solidFill>
              </a:rPr>
              <a:t>Proceedings of the 15th ACM conference on Computer and communications security</a:t>
            </a:r>
            <a:r>
              <a:rPr lang="en-US" sz="1200">
                <a:solidFill>
                  <a:schemeClr val="tx1">
                    <a:lumMod val="85000"/>
                    <a:lumOff val="15000"/>
                  </a:schemeClr>
                </a:solidFill>
              </a:rPr>
              <a:t>, 2008</a:t>
            </a:r>
          </a:p>
        </p:txBody>
      </p:sp>
      <p:sp>
        <p:nvSpPr>
          <p:cNvPr id="15" name="Rectangle: Rounded Corners 14">
            <a:extLst>
              <a:ext uri="{FF2B5EF4-FFF2-40B4-BE49-F238E27FC236}">
                <a16:creationId xmlns:a16="http://schemas.microsoft.com/office/drawing/2014/main" id="{FD38109E-DB79-04DE-B9F5-ADBA79786FA1}"/>
              </a:ext>
            </a:extLst>
          </p:cNvPr>
          <p:cNvSpPr/>
          <p:nvPr/>
        </p:nvSpPr>
        <p:spPr>
          <a:xfrm>
            <a:off x="728133" y="1570639"/>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Source</a:t>
            </a:r>
            <a:endParaRPr lang="hi-IN">
              <a:solidFill>
                <a:schemeClr val="tx1"/>
              </a:solidFill>
            </a:endParaRPr>
          </a:p>
        </p:txBody>
      </p:sp>
      <p:sp>
        <p:nvSpPr>
          <p:cNvPr id="16" name="Rectangle: Rounded Corners 15">
            <a:extLst>
              <a:ext uri="{FF2B5EF4-FFF2-40B4-BE49-F238E27FC236}">
                <a16:creationId xmlns:a16="http://schemas.microsoft.com/office/drawing/2014/main" id="{7475206B-78F6-201C-9E20-5364ABB404F8}"/>
              </a:ext>
            </a:extLst>
          </p:cNvPr>
          <p:cNvSpPr/>
          <p:nvPr/>
        </p:nvSpPr>
        <p:spPr>
          <a:xfrm>
            <a:off x="3250405" y="2518874"/>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Build</a:t>
            </a:r>
            <a:endParaRPr lang="hi-IN">
              <a:solidFill>
                <a:schemeClr val="tx1"/>
              </a:solidFill>
            </a:endParaRPr>
          </a:p>
        </p:txBody>
      </p:sp>
      <p:sp>
        <p:nvSpPr>
          <p:cNvPr id="17" name="Rectangle: Rounded Corners 16">
            <a:extLst>
              <a:ext uri="{FF2B5EF4-FFF2-40B4-BE49-F238E27FC236}">
                <a16:creationId xmlns:a16="http://schemas.microsoft.com/office/drawing/2014/main" id="{5646C825-AB98-313F-EC76-B4ABE2457229}"/>
              </a:ext>
            </a:extLst>
          </p:cNvPr>
          <p:cNvSpPr/>
          <p:nvPr/>
        </p:nvSpPr>
        <p:spPr>
          <a:xfrm>
            <a:off x="728133" y="3589761"/>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Dependency</a:t>
            </a:r>
            <a:endParaRPr lang="hi-IN">
              <a:solidFill>
                <a:schemeClr val="tx1"/>
              </a:solidFill>
            </a:endParaRPr>
          </a:p>
        </p:txBody>
      </p:sp>
      <p:sp>
        <p:nvSpPr>
          <p:cNvPr id="18" name="Rectangle: Rounded Corners 17">
            <a:extLst>
              <a:ext uri="{FF2B5EF4-FFF2-40B4-BE49-F238E27FC236}">
                <a16:creationId xmlns:a16="http://schemas.microsoft.com/office/drawing/2014/main" id="{60C8C4C2-95A8-3DB6-A81D-3A3ACB284E2A}"/>
              </a:ext>
            </a:extLst>
          </p:cNvPr>
          <p:cNvSpPr/>
          <p:nvPr/>
        </p:nvSpPr>
        <p:spPr>
          <a:xfrm>
            <a:off x="5431364" y="2518874"/>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Registry</a:t>
            </a:r>
            <a:endParaRPr lang="hi-IN">
              <a:solidFill>
                <a:schemeClr val="tx1"/>
              </a:solidFill>
            </a:endParaRPr>
          </a:p>
        </p:txBody>
      </p:sp>
      <p:cxnSp>
        <p:nvCxnSpPr>
          <p:cNvPr id="20" name="Straight Arrow Connector 19">
            <a:extLst>
              <a:ext uri="{FF2B5EF4-FFF2-40B4-BE49-F238E27FC236}">
                <a16:creationId xmlns:a16="http://schemas.microsoft.com/office/drawing/2014/main" id="{E506A3B1-F78C-CC51-8CD0-464F2DE74241}"/>
              </a:ext>
            </a:extLst>
          </p:cNvPr>
          <p:cNvCxnSpPr>
            <a:cxnSpLocks/>
            <a:stCxn id="15" idx="2"/>
            <a:endCxn id="16" idx="1"/>
          </p:cNvCxnSpPr>
          <p:nvPr/>
        </p:nvCxnSpPr>
        <p:spPr>
          <a:xfrm>
            <a:off x="1515533" y="2161766"/>
            <a:ext cx="1734872" cy="6526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48E2E021-68C8-67B0-6CB6-C8CF569A9DF6}"/>
              </a:ext>
            </a:extLst>
          </p:cNvPr>
          <p:cNvCxnSpPr>
            <a:cxnSpLocks/>
            <a:endCxn id="16" idx="1"/>
          </p:cNvCxnSpPr>
          <p:nvPr/>
        </p:nvCxnSpPr>
        <p:spPr>
          <a:xfrm flipV="1">
            <a:off x="2551907" y="2814438"/>
            <a:ext cx="698498" cy="10276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63BDD559-FD7B-1808-9568-579AA45863B6}"/>
              </a:ext>
            </a:extLst>
          </p:cNvPr>
          <p:cNvCxnSpPr>
            <a:cxnSpLocks/>
            <a:endCxn id="16" idx="1"/>
          </p:cNvCxnSpPr>
          <p:nvPr/>
        </p:nvCxnSpPr>
        <p:spPr>
          <a:xfrm flipV="1">
            <a:off x="2382969" y="2814438"/>
            <a:ext cx="867436" cy="9482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D6F02131-8D72-3868-D3FD-4592040ABE28}"/>
              </a:ext>
            </a:extLst>
          </p:cNvPr>
          <p:cNvCxnSpPr>
            <a:cxnSpLocks/>
            <a:endCxn id="16" idx="1"/>
          </p:cNvCxnSpPr>
          <p:nvPr/>
        </p:nvCxnSpPr>
        <p:spPr>
          <a:xfrm flipV="1">
            <a:off x="2291471" y="2814438"/>
            <a:ext cx="958934" cy="7870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6F71C153-F589-7D51-D022-9DF4B8B45430}"/>
              </a:ext>
            </a:extLst>
          </p:cNvPr>
          <p:cNvCxnSpPr>
            <a:stCxn id="16" idx="3"/>
            <a:endCxn id="18" idx="1"/>
          </p:cNvCxnSpPr>
          <p:nvPr/>
        </p:nvCxnSpPr>
        <p:spPr>
          <a:xfrm>
            <a:off x="4825205" y="2814438"/>
            <a:ext cx="6061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Connector: Curved 58">
            <a:extLst>
              <a:ext uri="{FF2B5EF4-FFF2-40B4-BE49-F238E27FC236}">
                <a16:creationId xmlns:a16="http://schemas.microsoft.com/office/drawing/2014/main" id="{548E8093-1A84-291F-CF5C-3CEBD3084CAE}"/>
              </a:ext>
            </a:extLst>
          </p:cNvPr>
          <p:cNvCxnSpPr>
            <a:cxnSpLocks/>
            <a:stCxn id="18" idx="2"/>
            <a:endCxn id="2058" idx="3"/>
          </p:cNvCxnSpPr>
          <p:nvPr/>
        </p:nvCxnSpPr>
        <p:spPr>
          <a:xfrm rot="5400000">
            <a:off x="3886357" y="1805274"/>
            <a:ext cx="1027680" cy="3637134"/>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048" name="Straight Arrow Connector 2047">
            <a:extLst>
              <a:ext uri="{FF2B5EF4-FFF2-40B4-BE49-F238E27FC236}">
                <a16:creationId xmlns:a16="http://schemas.microsoft.com/office/drawing/2014/main" id="{829B0E4C-FBA5-A1E1-E72D-4A28AE347B14}"/>
              </a:ext>
            </a:extLst>
          </p:cNvPr>
          <p:cNvCxnSpPr/>
          <p:nvPr/>
        </p:nvCxnSpPr>
        <p:spPr>
          <a:xfrm flipV="1">
            <a:off x="6986430" y="1412896"/>
            <a:ext cx="691180" cy="14015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51" name="Straight Arrow Connector 2050">
            <a:extLst>
              <a:ext uri="{FF2B5EF4-FFF2-40B4-BE49-F238E27FC236}">
                <a16:creationId xmlns:a16="http://schemas.microsoft.com/office/drawing/2014/main" id="{884E2E6C-F6AC-3172-508D-1AEA45DFA03E}"/>
              </a:ext>
            </a:extLst>
          </p:cNvPr>
          <p:cNvCxnSpPr/>
          <p:nvPr/>
        </p:nvCxnSpPr>
        <p:spPr>
          <a:xfrm flipV="1">
            <a:off x="6986430" y="2814437"/>
            <a:ext cx="69117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54" name="Straight Arrow Connector 2053">
            <a:extLst>
              <a:ext uri="{FF2B5EF4-FFF2-40B4-BE49-F238E27FC236}">
                <a16:creationId xmlns:a16="http://schemas.microsoft.com/office/drawing/2014/main" id="{2A5D0361-B226-CBE4-5219-9BB6215906C4}"/>
              </a:ext>
            </a:extLst>
          </p:cNvPr>
          <p:cNvCxnSpPr/>
          <p:nvPr/>
        </p:nvCxnSpPr>
        <p:spPr>
          <a:xfrm>
            <a:off x="6986430" y="2814438"/>
            <a:ext cx="691179" cy="13891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57" name="Rectangle: Rounded Corners 2056">
            <a:extLst>
              <a:ext uri="{FF2B5EF4-FFF2-40B4-BE49-F238E27FC236}">
                <a16:creationId xmlns:a16="http://schemas.microsoft.com/office/drawing/2014/main" id="{01712116-2D6B-B60D-3AFB-A64E89F50170}"/>
              </a:ext>
            </a:extLst>
          </p:cNvPr>
          <p:cNvSpPr/>
          <p:nvPr/>
        </p:nvSpPr>
        <p:spPr>
          <a:xfrm>
            <a:off x="852620" y="3735660"/>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Dependency</a:t>
            </a:r>
            <a:endParaRPr lang="hi-IN">
              <a:solidFill>
                <a:schemeClr val="tx1"/>
              </a:solidFill>
            </a:endParaRPr>
          </a:p>
        </p:txBody>
      </p:sp>
      <p:sp>
        <p:nvSpPr>
          <p:cNvPr id="2058" name="Rectangle: Rounded Corners 2057">
            <a:extLst>
              <a:ext uri="{FF2B5EF4-FFF2-40B4-BE49-F238E27FC236}">
                <a16:creationId xmlns:a16="http://schemas.microsoft.com/office/drawing/2014/main" id="{EB27AA15-7B8A-D2A9-77E5-08F4BB0414F2}"/>
              </a:ext>
            </a:extLst>
          </p:cNvPr>
          <p:cNvSpPr/>
          <p:nvPr/>
        </p:nvSpPr>
        <p:spPr>
          <a:xfrm>
            <a:off x="1006830" y="3842117"/>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Dependency</a:t>
            </a:r>
            <a:endParaRPr lang="hi-IN">
              <a:solidFill>
                <a:schemeClr val="tx1"/>
              </a:solidFill>
            </a:endParaRPr>
          </a:p>
        </p:txBody>
      </p:sp>
      <p:cxnSp>
        <p:nvCxnSpPr>
          <p:cNvPr id="2098" name="Straight Arrow Connector 2097">
            <a:extLst>
              <a:ext uri="{FF2B5EF4-FFF2-40B4-BE49-F238E27FC236}">
                <a16:creationId xmlns:a16="http://schemas.microsoft.com/office/drawing/2014/main" id="{6CB27251-36CC-498D-4E99-11254D572B36}"/>
              </a:ext>
            </a:extLst>
          </p:cNvPr>
          <p:cNvCxnSpPr>
            <a:cxnSpLocks/>
            <a:endCxn id="2088" idx="1"/>
          </p:cNvCxnSpPr>
          <p:nvPr/>
        </p:nvCxnSpPr>
        <p:spPr>
          <a:xfrm flipV="1">
            <a:off x="8400503" y="1412895"/>
            <a:ext cx="128904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02" name="Straight Arrow Connector 2101">
            <a:extLst>
              <a:ext uri="{FF2B5EF4-FFF2-40B4-BE49-F238E27FC236}">
                <a16:creationId xmlns:a16="http://schemas.microsoft.com/office/drawing/2014/main" id="{26ED151B-2D22-CDEE-C70C-C09CA4AFAA48}"/>
              </a:ext>
            </a:extLst>
          </p:cNvPr>
          <p:cNvCxnSpPr>
            <a:cxnSpLocks/>
            <a:endCxn id="2094" idx="1"/>
          </p:cNvCxnSpPr>
          <p:nvPr/>
        </p:nvCxnSpPr>
        <p:spPr>
          <a:xfrm flipV="1">
            <a:off x="8400501" y="2813902"/>
            <a:ext cx="1288188" cy="5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11" name="Straight Arrow Connector 2110">
            <a:extLst>
              <a:ext uri="{FF2B5EF4-FFF2-40B4-BE49-F238E27FC236}">
                <a16:creationId xmlns:a16="http://schemas.microsoft.com/office/drawing/2014/main" id="{DF0FC428-0301-B790-2D2E-2ADB19DA944F}"/>
              </a:ext>
            </a:extLst>
          </p:cNvPr>
          <p:cNvCxnSpPr>
            <a:cxnSpLocks/>
            <a:endCxn id="2096" idx="1"/>
          </p:cNvCxnSpPr>
          <p:nvPr/>
        </p:nvCxnSpPr>
        <p:spPr>
          <a:xfrm>
            <a:off x="8400502" y="4203564"/>
            <a:ext cx="1288187" cy="41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13" name="TextBox 2112">
            <a:extLst>
              <a:ext uri="{FF2B5EF4-FFF2-40B4-BE49-F238E27FC236}">
                <a16:creationId xmlns:a16="http://schemas.microsoft.com/office/drawing/2014/main" id="{D5BB1C76-599A-D970-3A5D-2D1481D9ECA3}"/>
              </a:ext>
            </a:extLst>
          </p:cNvPr>
          <p:cNvSpPr txBox="1"/>
          <p:nvPr/>
        </p:nvSpPr>
        <p:spPr>
          <a:xfrm>
            <a:off x="8507379" y="1051449"/>
            <a:ext cx="1068891" cy="369332"/>
          </a:xfrm>
          <a:prstGeom prst="rect">
            <a:avLst/>
          </a:prstGeom>
          <a:noFill/>
        </p:spPr>
        <p:txBody>
          <a:bodyPr wrap="square" rtlCol="0">
            <a:spAutoFit/>
          </a:bodyPr>
          <a:lstStyle/>
          <a:p>
            <a:r>
              <a:rPr lang="sv-SE"/>
              <a:t>Execute</a:t>
            </a:r>
            <a:endParaRPr lang="hi-IN"/>
          </a:p>
        </p:txBody>
      </p:sp>
      <p:sp>
        <p:nvSpPr>
          <p:cNvPr id="2114" name="TextBox 2113">
            <a:extLst>
              <a:ext uri="{FF2B5EF4-FFF2-40B4-BE49-F238E27FC236}">
                <a16:creationId xmlns:a16="http://schemas.microsoft.com/office/drawing/2014/main" id="{24AA3184-966D-7409-363C-100DF2D3A1C5}"/>
              </a:ext>
            </a:extLst>
          </p:cNvPr>
          <p:cNvSpPr txBox="1"/>
          <p:nvPr/>
        </p:nvSpPr>
        <p:spPr>
          <a:xfrm>
            <a:off x="8510149" y="2464486"/>
            <a:ext cx="1068891" cy="369332"/>
          </a:xfrm>
          <a:prstGeom prst="rect">
            <a:avLst/>
          </a:prstGeom>
          <a:noFill/>
        </p:spPr>
        <p:txBody>
          <a:bodyPr wrap="square" rtlCol="0">
            <a:spAutoFit/>
          </a:bodyPr>
          <a:lstStyle/>
          <a:p>
            <a:r>
              <a:rPr lang="sv-SE" b="1" i="1"/>
              <a:t>Execute</a:t>
            </a:r>
            <a:endParaRPr lang="hi-IN" b="1" i="1"/>
          </a:p>
        </p:txBody>
      </p:sp>
      <p:sp>
        <p:nvSpPr>
          <p:cNvPr id="2115" name="TextBox 2114">
            <a:extLst>
              <a:ext uri="{FF2B5EF4-FFF2-40B4-BE49-F238E27FC236}">
                <a16:creationId xmlns:a16="http://schemas.microsoft.com/office/drawing/2014/main" id="{A07A51DB-059D-2850-36C2-F4E90D4ADC91}"/>
              </a:ext>
            </a:extLst>
          </p:cNvPr>
          <p:cNvSpPr txBox="1"/>
          <p:nvPr/>
        </p:nvSpPr>
        <p:spPr>
          <a:xfrm>
            <a:off x="8507379" y="3838175"/>
            <a:ext cx="1068891" cy="369332"/>
          </a:xfrm>
          <a:prstGeom prst="rect">
            <a:avLst/>
          </a:prstGeom>
          <a:noFill/>
        </p:spPr>
        <p:txBody>
          <a:bodyPr wrap="square" rtlCol="0">
            <a:spAutoFit/>
          </a:bodyPr>
          <a:lstStyle/>
          <a:p>
            <a:r>
              <a:rPr lang="sv-SE" u="sng"/>
              <a:t>Execute</a:t>
            </a:r>
            <a:endParaRPr lang="hi-IN" u="sng"/>
          </a:p>
        </p:txBody>
      </p:sp>
      <p:sp>
        <p:nvSpPr>
          <p:cNvPr id="31" name="TextBox 30">
            <a:extLst>
              <a:ext uri="{FF2B5EF4-FFF2-40B4-BE49-F238E27FC236}">
                <a16:creationId xmlns:a16="http://schemas.microsoft.com/office/drawing/2014/main" id="{900C2E43-C4EE-1BD3-7F93-B5B238AFFEBA}"/>
              </a:ext>
            </a:extLst>
          </p:cNvPr>
          <p:cNvSpPr txBox="1"/>
          <p:nvPr/>
        </p:nvSpPr>
        <p:spPr>
          <a:xfrm>
            <a:off x="1264920" y="1236115"/>
            <a:ext cx="501226" cy="369332"/>
          </a:xfrm>
          <a:prstGeom prst="rect">
            <a:avLst/>
          </a:prstGeom>
          <a:noFill/>
        </p:spPr>
        <p:txBody>
          <a:bodyPr wrap="square" rtlCol="0" anchor="ctr">
            <a:spAutoFit/>
          </a:bodyPr>
          <a:lstStyle/>
          <a:p>
            <a:pPr algn="ctr"/>
            <a:r>
              <a:rPr lang="en-IN"/>
              <a:t>[1]</a:t>
            </a:r>
            <a:endParaRPr lang="hi-IN"/>
          </a:p>
        </p:txBody>
      </p:sp>
      <p:sp>
        <p:nvSpPr>
          <p:cNvPr id="32" name="TextBox 31">
            <a:extLst>
              <a:ext uri="{FF2B5EF4-FFF2-40B4-BE49-F238E27FC236}">
                <a16:creationId xmlns:a16="http://schemas.microsoft.com/office/drawing/2014/main" id="{B8A6C3DA-6BC3-2AE4-7669-1D709BB59289}"/>
              </a:ext>
            </a:extLst>
          </p:cNvPr>
          <p:cNvSpPr txBox="1"/>
          <p:nvPr/>
        </p:nvSpPr>
        <p:spPr>
          <a:xfrm>
            <a:off x="1264920" y="3230795"/>
            <a:ext cx="501226" cy="369332"/>
          </a:xfrm>
          <a:prstGeom prst="rect">
            <a:avLst/>
          </a:prstGeom>
          <a:noFill/>
        </p:spPr>
        <p:txBody>
          <a:bodyPr wrap="square" rtlCol="0" anchor="ctr">
            <a:spAutoFit/>
          </a:bodyPr>
          <a:lstStyle/>
          <a:p>
            <a:pPr algn="ctr"/>
            <a:r>
              <a:rPr lang="en-IN"/>
              <a:t>[3]</a:t>
            </a:r>
            <a:endParaRPr lang="hi-IN"/>
          </a:p>
        </p:txBody>
      </p:sp>
      <p:sp>
        <p:nvSpPr>
          <p:cNvPr id="33" name="TextBox 32">
            <a:extLst>
              <a:ext uri="{FF2B5EF4-FFF2-40B4-BE49-F238E27FC236}">
                <a16:creationId xmlns:a16="http://schemas.microsoft.com/office/drawing/2014/main" id="{EB77A726-4C17-1AE7-438E-865982F237A1}"/>
              </a:ext>
            </a:extLst>
          </p:cNvPr>
          <p:cNvSpPr txBox="1"/>
          <p:nvPr/>
        </p:nvSpPr>
        <p:spPr>
          <a:xfrm>
            <a:off x="3787192" y="2155934"/>
            <a:ext cx="501226" cy="369332"/>
          </a:xfrm>
          <a:prstGeom prst="rect">
            <a:avLst/>
          </a:prstGeom>
          <a:noFill/>
        </p:spPr>
        <p:txBody>
          <a:bodyPr wrap="square" rtlCol="0" anchor="ctr">
            <a:spAutoFit/>
          </a:bodyPr>
          <a:lstStyle/>
          <a:p>
            <a:pPr algn="ctr"/>
            <a:r>
              <a:rPr lang="en-IN"/>
              <a:t>[2]</a:t>
            </a:r>
            <a:endParaRPr lang="hi-IN"/>
          </a:p>
        </p:txBody>
      </p:sp>
      <p:sp>
        <p:nvSpPr>
          <p:cNvPr id="34" name="TextBox 33">
            <a:extLst>
              <a:ext uri="{FF2B5EF4-FFF2-40B4-BE49-F238E27FC236}">
                <a16:creationId xmlns:a16="http://schemas.microsoft.com/office/drawing/2014/main" id="{A64EFBF9-A7BF-7DF2-E3FD-979DFFC63625}"/>
              </a:ext>
            </a:extLst>
          </p:cNvPr>
          <p:cNvSpPr txBox="1"/>
          <p:nvPr/>
        </p:nvSpPr>
        <p:spPr>
          <a:xfrm>
            <a:off x="5948417" y="2155934"/>
            <a:ext cx="501226" cy="369332"/>
          </a:xfrm>
          <a:prstGeom prst="rect">
            <a:avLst/>
          </a:prstGeom>
          <a:noFill/>
        </p:spPr>
        <p:txBody>
          <a:bodyPr wrap="square" rtlCol="0" anchor="ctr">
            <a:spAutoFit/>
          </a:bodyPr>
          <a:lstStyle/>
          <a:p>
            <a:pPr algn="ctr"/>
            <a:r>
              <a:rPr lang="en-IN"/>
              <a:t>[4]</a:t>
            </a:r>
            <a:endParaRPr lang="hi-IN"/>
          </a:p>
        </p:txBody>
      </p:sp>
      <p:sp>
        <p:nvSpPr>
          <p:cNvPr id="35" name="Rectangle: Rounded Corners 34">
            <a:extLst>
              <a:ext uri="{FF2B5EF4-FFF2-40B4-BE49-F238E27FC236}">
                <a16:creationId xmlns:a16="http://schemas.microsoft.com/office/drawing/2014/main" id="{C7673BDF-09A9-F7B3-26D9-F1810B8D9360}"/>
              </a:ext>
            </a:extLst>
          </p:cNvPr>
          <p:cNvSpPr/>
          <p:nvPr/>
        </p:nvSpPr>
        <p:spPr>
          <a:xfrm>
            <a:off x="729239" y="3597445"/>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Dependency</a:t>
            </a:r>
            <a:endParaRPr lang="hi-IN">
              <a:solidFill>
                <a:schemeClr val="tx1"/>
              </a:solidFill>
            </a:endParaRPr>
          </a:p>
        </p:txBody>
      </p:sp>
      <p:sp>
        <p:nvSpPr>
          <p:cNvPr id="37" name="Rectangle: Rounded Corners 36">
            <a:extLst>
              <a:ext uri="{FF2B5EF4-FFF2-40B4-BE49-F238E27FC236}">
                <a16:creationId xmlns:a16="http://schemas.microsoft.com/office/drawing/2014/main" id="{076B34EF-D68B-0781-424E-E8D8F1E836C0}"/>
              </a:ext>
            </a:extLst>
          </p:cNvPr>
          <p:cNvSpPr/>
          <p:nvPr/>
        </p:nvSpPr>
        <p:spPr>
          <a:xfrm>
            <a:off x="853726" y="3743344"/>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Dependency</a:t>
            </a:r>
            <a:endParaRPr lang="hi-IN">
              <a:solidFill>
                <a:schemeClr val="tx1"/>
              </a:solidFill>
            </a:endParaRPr>
          </a:p>
        </p:txBody>
      </p:sp>
      <p:sp>
        <p:nvSpPr>
          <p:cNvPr id="38" name="Rectangle: Rounded Corners 37">
            <a:extLst>
              <a:ext uri="{FF2B5EF4-FFF2-40B4-BE49-F238E27FC236}">
                <a16:creationId xmlns:a16="http://schemas.microsoft.com/office/drawing/2014/main" id="{D0BA00E3-4F35-29CA-0CFA-E940A2B56484}"/>
              </a:ext>
            </a:extLst>
          </p:cNvPr>
          <p:cNvSpPr/>
          <p:nvPr/>
        </p:nvSpPr>
        <p:spPr>
          <a:xfrm>
            <a:off x="1007936" y="3849801"/>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Dependency</a:t>
            </a:r>
            <a:endParaRPr lang="hi-IN">
              <a:solidFill>
                <a:schemeClr val="tx1"/>
              </a:solidFill>
            </a:endParaRPr>
          </a:p>
        </p:txBody>
      </p:sp>
      <p:sp>
        <p:nvSpPr>
          <p:cNvPr id="39" name="Rectangle: Rounded Corners 38">
            <a:extLst>
              <a:ext uri="{FF2B5EF4-FFF2-40B4-BE49-F238E27FC236}">
                <a16:creationId xmlns:a16="http://schemas.microsoft.com/office/drawing/2014/main" id="{73529656-619D-F35D-6D94-420E597E01CC}"/>
              </a:ext>
            </a:extLst>
          </p:cNvPr>
          <p:cNvSpPr/>
          <p:nvPr/>
        </p:nvSpPr>
        <p:spPr>
          <a:xfrm>
            <a:off x="5432470" y="2519980"/>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Registry</a:t>
            </a:r>
            <a:endParaRPr lang="hi-IN">
              <a:solidFill>
                <a:schemeClr val="tx1"/>
              </a:solidFill>
            </a:endParaRPr>
          </a:p>
        </p:txBody>
      </p:sp>
      <p:sp>
        <p:nvSpPr>
          <p:cNvPr id="40" name="Rectangle: Rounded Corners 39">
            <a:extLst>
              <a:ext uri="{FF2B5EF4-FFF2-40B4-BE49-F238E27FC236}">
                <a16:creationId xmlns:a16="http://schemas.microsoft.com/office/drawing/2014/main" id="{B6117601-EF7D-A748-15A9-10FA5F2BCC03}"/>
              </a:ext>
            </a:extLst>
          </p:cNvPr>
          <p:cNvSpPr/>
          <p:nvPr/>
        </p:nvSpPr>
        <p:spPr>
          <a:xfrm>
            <a:off x="3251511" y="2519980"/>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Build</a:t>
            </a:r>
            <a:endParaRPr lang="hi-IN">
              <a:solidFill>
                <a:schemeClr val="tx1"/>
              </a:solidFill>
            </a:endParaRPr>
          </a:p>
        </p:txBody>
      </p:sp>
      <p:sp>
        <p:nvSpPr>
          <p:cNvPr id="41" name="Rectangle: Rounded Corners 40">
            <a:extLst>
              <a:ext uri="{FF2B5EF4-FFF2-40B4-BE49-F238E27FC236}">
                <a16:creationId xmlns:a16="http://schemas.microsoft.com/office/drawing/2014/main" id="{02954AD0-1B7E-B6D2-2CAF-F64647BB6874}"/>
              </a:ext>
            </a:extLst>
          </p:cNvPr>
          <p:cNvSpPr/>
          <p:nvPr/>
        </p:nvSpPr>
        <p:spPr>
          <a:xfrm>
            <a:off x="729239" y="1571745"/>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Source</a:t>
            </a:r>
            <a:endParaRPr lang="hi-IN">
              <a:solidFill>
                <a:schemeClr val="tx1"/>
              </a:solidFill>
            </a:endParaRPr>
          </a:p>
        </p:txBody>
      </p:sp>
      <p:cxnSp>
        <p:nvCxnSpPr>
          <p:cNvPr id="42" name="Connector: Curved 41">
            <a:extLst>
              <a:ext uri="{FF2B5EF4-FFF2-40B4-BE49-F238E27FC236}">
                <a16:creationId xmlns:a16="http://schemas.microsoft.com/office/drawing/2014/main" id="{123F92D0-7528-4C89-FD1A-88ADCCEBB60D}"/>
              </a:ext>
            </a:extLst>
          </p:cNvPr>
          <p:cNvCxnSpPr>
            <a:cxnSpLocks/>
          </p:cNvCxnSpPr>
          <p:nvPr/>
        </p:nvCxnSpPr>
        <p:spPr>
          <a:xfrm rot="5400000">
            <a:off x="3942495" y="1745970"/>
            <a:ext cx="912240" cy="3640303"/>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43" name="Connector: Curved 42">
            <a:extLst>
              <a:ext uri="{FF2B5EF4-FFF2-40B4-BE49-F238E27FC236}">
                <a16:creationId xmlns:a16="http://schemas.microsoft.com/office/drawing/2014/main" id="{ACE34EB3-2EF9-AEB8-F2BE-55E4D73E9FC7}"/>
              </a:ext>
            </a:extLst>
          </p:cNvPr>
          <p:cNvCxnSpPr>
            <a:cxnSpLocks/>
          </p:cNvCxnSpPr>
          <p:nvPr/>
        </p:nvCxnSpPr>
        <p:spPr>
          <a:xfrm rot="5400000">
            <a:off x="3803693" y="1883068"/>
            <a:ext cx="1152813" cy="3622772"/>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pic>
        <p:nvPicPr>
          <p:cNvPr id="45" name="Picture 44">
            <a:extLst>
              <a:ext uri="{FF2B5EF4-FFF2-40B4-BE49-F238E27FC236}">
                <a16:creationId xmlns:a16="http://schemas.microsoft.com/office/drawing/2014/main" id="{CA4DDA00-BC29-BF3D-36A5-1F4EECA16A16}"/>
              </a:ext>
            </a:extLst>
          </p:cNvPr>
          <p:cNvPicPr>
            <a:picLocks noChangeAspect="1"/>
          </p:cNvPicPr>
          <p:nvPr/>
        </p:nvPicPr>
        <p:blipFill>
          <a:blip r:embed="rId11"/>
          <a:stretch>
            <a:fillRect/>
          </a:stretch>
        </p:blipFill>
        <p:spPr>
          <a:xfrm>
            <a:off x="10676467" y="2281270"/>
            <a:ext cx="1045408" cy="1045408"/>
          </a:xfrm>
          <a:prstGeom prst="rect">
            <a:avLst/>
          </a:prstGeom>
        </p:spPr>
      </p:pic>
      <p:pic>
        <p:nvPicPr>
          <p:cNvPr id="2056" name="Picture 2" descr="Smiling ">
            <a:extLst>
              <a:ext uri="{FF2B5EF4-FFF2-40B4-BE49-F238E27FC236}">
                <a16:creationId xmlns:a16="http://schemas.microsoft.com/office/drawing/2014/main" id="{18698244-EF0A-B26C-9587-159E3ABA78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7612" y="1051449"/>
            <a:ext cx="722893" cy="722893"/>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2" descr="Smiling ">
            <a:extLst>
              <a:ext uri="{FF2B5EF4-FFF2-40B4-BE49-F238E27FC236}">
                <a16:creationId xmlns:a16="http://schemas.microsoft.com/office/drawing/2014/main" id="{A77A4392-1ADF-83C3-4CEB-89CB13E7F7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7610" y="2452990"/>
            <a:ext cx="722893" cy="72289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2" descr="Smiling ">
            <a:extLst>
              <a:ext uri="{FF2B5EF4-FFF2-40B4-BE49-F238E27FC236}">
                <a16:creationId xmlns:a16="http://schemas.microsoft.com/office/drawing/2014/main" id="{AC0AAAF8-CE32-3926-65F8-1E7E288BE6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7611" y="3842117"/>
            <a:ext cx="722893" cy="722893"/>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2060">
            <a:extLst>
              <a:ext uri="{FF2B5EF4-FFF2-40B4-BE49-F238E27FC236}">
                <a16:creationId xmlns:a16="http://schemas.microsoft.com/office/drawing/2014/main" id="{E57058DA-4E86-377C-8EE2-EA267AB26304}"/>
              </a:ext>
            </a:extLst>
          </p:cNvPr>
          <p:cNvPicPr>
            <a:picLocks noChangeAspect="1"/>
          </p:cNvPicPr>
          <p:nvPr/>
        </p:nvPicPr>
        <p:blipFill>
          <a:blip r:embed="rId6"/>
          <a:stretch>
            <a:fillRect/>
          </a:stretch>
        </p:blipFill>
        <p:spPr>
          <a:xfrm>
            <a:off x="9689547" y="1094100"/>
            <a:ext cx="650745" cy="650745"/>
          </a:xfrm>
          <a:prstGeom prst="rect">
            <a:avLst/>
          </a:prstGeom>
        </p:spPr>
      </p:pic>
      <p:pic>
        <p:nvPicPr>
          <p:cNvPr id="2062" name="Picture 2061">
            <a:extLst>
              <a:ext uri="{FF2B5EF4-FFF2-40B4-BE49-F238E27FC236}">
                <a16:creationId xmlns:a16="http://schemas.microsoft.com/office/drawing/2014/main" id="{7F588D55-0642-F755-3822-9541F09D577E}"/>
              </a:ext>
            </a:extLst>
          </p:cNvPr>
          <p:cNvPicPr>
            <a:picLocks noChangeAspect="1"/>
          </p:cNvPicPr>
          <p:nvPr/>
        </p:nvPicPr>
        <p:blipFill>
          <a:blip r:embed="rId3"/>
          <a:stretch>
            <a:fillRect/>
          </a:stretch>
        </p:blipFill>
        <p:spPr>
          <a:xfrm>
            <a:off x="9688691" y="2488102"/>
            <a:ext cx="651600" cy="651600"/>
          </a:xfrm>
          <a:prstGeom prst="rect">
            <a:avLst/>
          </a:prstGeom>
        </p:spPr>
      </p:pic>
      <p:pic>
        <p:nvPicPr>
          <p:cNvPr id="2063" name="Picture 2062">
            <a:extLst>
              <a:ext uri="{FF2B5EF4-FFF2-40B4-BE49-F238E27FC236}">
                <a16:creationId xmlns:a16="http://schemas.microsoft.com/office/drawing/2014/main" id="{C1BECA1B-49B3-3385-45FB-ED17A82D1347}"/>
              </a:ext>
            </a:extLst>
          </p:cNvPr>
          <p:cNvPicPr>
            <a:picLocks noChangeAspect="1"/>
          </p:cNvPicPr>
          <p:nvPr/>
        </p:nvPicPr>
        <p:blipFill>
          <a:blip r:embed="rId4"/>
          <a:stretch>
            <a:fillRect/>
          </a:stretch>
        </p:blipFill>
        <p:spPr>
          <a:xfrm>
            <a:off x="9688691" y="3881930"/>
            <a:ext cx="651600" cy="651600"/>
          </a:xfrm>
          <a:prstGeom prst="rect">
            <a:avLst/>
          </a:prstGeom>
        </p:spPr>
      </p:pic>
      <p:pic>
        <p:nvPicPr>
          <p:cNvPr id="2064" name="Picture 2063">
            <a:extLst>
              <a:ext uri="{FF2B5EF4-FFF2-40B4-BE49-F238E27FC236}">
                <a16:creationId xmlns:a16="http://schemas.microsoft.com/office/drawing/2014/main" id="{F90ADD62-86A6-6BEC-B5DC-F15603F7FDE8}"/>
              </a:ext>
            </a:extLst>
          </p:cNvPr>
          <p:cNvPicPr>
            <a:picLocks noChangeAspect="1"/>
          </p:cNvPicPr>
          <p:nvPr/>
        </p:nvPicPr>
        <p:blipFill>
          <a:blip r:embed="rId7"/>
          <a:stretch>
            <a:fillRect/>
          </a:stretch>
        </p:blipFill>
        <p:spPr>
          <a:xfrm>
            <a:off x="9688410" y="1083712"/>
            <a:ext cx="651600" cy="651600"/>
          </a:xfrm>
          <a:prstGeom prst="rect">
            <a:avLst/>
          </a:prstGeom>
        </p:spPr>
      </p:pic>
      <p:pic>
        <p:nvPicPr>
          <p:cNvPr id="2065" name="Picture 2064">
            <a:extLst>
              <a:ext uri="{FF2B5EF4-FFF2-40B4-BE49-F238E27FC236}">
                <a16:creationId xmlns:a16="http://schemas.microsoft.com/office/drawing/2014/main" id="{849D86DD-A00E-29AF-632B-D21E44AA98E2}"/>
              </a:ext>
            </a:extLst>
          </p:cNvPr>
          <p:cNvPicPr>
            <a:picLocks noChangeAspect="1"/>
          </p:cNvPicPr>
          <p:nvPr/>
        </p:nvPicPr>
        <p:blipFill>
          <a:blip r:embed="rId8"/>
          <a:stretch>
            <a:fillRect/>
          </a:stretch>
        </p:blipFill>
        <p:spPr>
          <a:xfrm>
            <a:off x="9688410" y="2478174"/>
            <a:ext cx="651600" cy="651600"/>
          </a:xfrm>
          <a:prstGeom prst="rect">
            <a:avLst/>
          </a:prstGeom>
        </p:spPr>
      </p:pic>
      <p:pic>
        <p:nvPicPr>
          <p:cNvPr id="2066" name="Content Placeholder 13">
            <a:extLst>
              <a:ext uri="{FF2B5EF4-FFF2-40B4-BE49-F238E27FC236}">
                <a16:creationId xmlns:a16="http://schemas.microsoft.com/office/drawing/2014/main" id="{77E98E7F-E892-0622-C442-3859B3F55BFF}"/>
              </a:ext>
            </a:extLst>
          </p:cNvPr>
          <p:cNvPicPr>
            <a:picLocks noChangeAspect="1"/>
          </p:cNvPicPr>
          <p:nvPr/>
        </p:nvPicPr>
        <p:blipFill>
          <a:blip r:embed="rId9"/>
          <a:stretch>
            <a:fillRect/>
          </a:stretch>
        </p:blipFill>
        <p:spPr>
          <a:xfrm>
            <a:off x="9688410" y="3879656"/>
            <a:ext cx="651600" cy="651600"/>
          </a:xfrm>
          <a:prstGeom prst="rect">
            <a:avLst/>
          </a:prstGeom>
        </p:spPr>
      </p:pic>
      <p:pic>
        <p:nvPicPr>
          <p:cNvPr id="2067" name="Picture 4" descr="Fear ">
            <a:extLst>
              <a:ext uri="{FF2B5EF4-FFF2-40B4-BE49-F238E27FC236}">
                <a16:creationId xmlns:a16="http://schemas.microsoft.com/office/drawing/2014/main" id="{88B7A480-F2B7-BC26-E524-BA6D1C36DC9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79326" y="2450028"/>
            <a:ext cx="723600" cy="723600"/>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4" descr="Fear ">
            <a:extLst>
              <a:ext uri="{FF2B5EF4-FFF2-40B4-BE49-F238E27FC236}">
                <a16:creationId xmlns:a16="http://schemas.microsoft.com/office/drawing/2014/main" id="{A9D7AD60-3CF3-9342-7F39-953A91F3470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78354" y="3837195"/>
            <a:ext cx="723600" cy="723600"/>
          </a:xfrm>
          <a:prstGeom prst="rect">
            <a:avLst/>
          </a:prstGeom>
          <a:noFill/>
          <a:extLst>
            <a:ext uri="{909E8E84-426E-40DD-AFC4-6F175D3DCCD1}">
              <a14:hiddenFill xmlns:a14="http://schemas.microsoft.com/office/drawing/2010/main">
                <a:solidFill>
                  <a:srgbClr val="FFFFFF"/>
                </a:solidFill>
              </a14:hiddenFill>
            </a:ext>
          </a:extLst>
        </p:spPr>
      </p:pic>
      <p:pic>
        <p:nvPicPr>
          <p:cNvPr id="2069" name="Picture 4" descr="Fear ">
            <a:extLst>
              <a:ext uri="{FF2B5EF4-FFF2-40B4-BE49-F238E27FC236}">
                <a16:creationId xmlns:a16="http://schemas.microsoft.com/office/drawing/2014/main" id="{8A46A56C-4C30-F773-1422-D8B8723F3C2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78377" y="1045266"/>
            <a:ext cx="723600" cy="723600"/>
          </a:xfrm>
          <a:prstGeom prst="rect">
            <a:avLst/>
          </a:prstGeom>
          <a:noFill/>
          <a:extLst>
            <a:ext uri="{909E8E84-426E-40DD-AFC4-6F175D3DCCD1}">
              <a14:hiddenFill xmlns:a14="http://schemas.microsoft.com/office/drawing/2010/main">
                <a:solidFill>
                  <a:srgbClr val="FFFFFF"/>
                </a:solidFill>
              </a14:hiddenFill>
            </a:ext>
          </a:extLst>
        </p:spPr>
      </p:pic>
      <p:cxnSp>
        <p:nvCxnSpPr>
          <p:cNvPr id="2073" name="Straight Arrow Connector 2072">
            <a:extLst>
              <a:ext uri="{FF2B5EF4-FFF2-40B4-BE49-F238E27FC236}">
                <a16:creationId xmlns:a16="http://schemas.microsoft.com/office/drawing/2014/main" id="{0494DD5F-56D7-79FD-5D16-4EC818A121A2}"/>
              </a:ext>
            </a:extLst>
          </p:cNvPr>
          <p:cNvCxnSpPr>
            <a:stCxn id="45" idx="1"/>
            <a:endCxn id="2064" idx="3"/>
          </p:cNvCxnSpPr>
          <p:nvPr/>
        </p:nvCxnSpPr>
        <p:spPr>
          <a:xfrm flipH="1" flipV="1">
            <a:off x="10340010" y="1409512"/>
            <a:ext cx="336457" cy="1394462"/>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75" name="Straight Arrow Connector 2074">
            <a:extLst>
              <a:ext uri="{FF2B5EF4-FFF2-40B4-BE49-F238E27FC236}">
                <a16:creationId xmlns:a16="http://schemas.microsoft.com/office/drawing/2014/main" id="{4D4D174A-A429-16A4-E4F1-2B6F7B7BCA5C}"/>
              </a:ext>
            </a:extLst>
          </p:cNvPr>
          <p:cNvCxnSpPr>
            <a:stCxn id="45" idx="1"/>
            <a:endCxn id="2065" idx="3"/>
          </p:cNvCxnSpPr>
          <p:nvPr/>
        </p:nvCxnSpPr>
        <p:spPr>
          <a:xfrm flipH="1">
            <a:off x="10340010" y="2803974"/>
            <a:ext cx="336457" cy="0"/>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77" name="Straight Arrow Connector 2076">
            <a:extLst>
              <a:ext uri="{FF2B5EF4-FFF2-40B4-BE49-F238E27FC236}">
                <a16:creationId xmlns:a16="http://schemas.microsoft.com/office/drawing/2014/main" id="{C430E18D-4280-1063-D09F-9943E43168F9}"/>
              </a:ext>
            </a:extLst>
          </p:cNvPr>
          <p:cNvCxnSpPr>
            <a:stCxn id="45" idx="1"/>
            <a:endCxn id="2066" idx="3"/>
          </p:cNvCxnSpPr>
          <p:nvPr/>
        </p:nvCxnSpPr>
        <p:spPr>
          <a:xfrm flipH="1">
            <a:off x="10340010" y="2803974"/>
            <a:ext cx="336457" cy="1401482"/>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083" name="TextBox 2082">
            <a:extLst>
              <a:ext uri="{FF2B5EF4-FFF2-40B4-BE49-F238E27FC236}">
                <a16:creationId xmlns:a16="http://schemas.microsoft.com/office/drawing/2014/main" id="{44195C35-D2E9-4A58-4B89-D6FE0AFCD1F1}"/>
              </a:ext>
            </a:extLst>
          </p:cNvPr>
          <p:cNvSpPr txBox="1"/>
          <p:nvPr/>
        </p:nvSpPr>
        <p:spPr>
          <a:xfrm>
            <a:off x="10594682" y="3514029"/>
            <a:ext cx="1202139" cy="646331"/>
          </a:xfrm>
          <a:prstGeom prst="rect">
            <a:avLst/>
          </a:prstGeom>
          <a:noFill/>
        </p:spPr>
        <p:txBody>
          <a:bodyPr wrap="square" rtlCol="0">
            <a:spAutoFit/>
          </a:bodyPr>
          <a:lstStyle/>
          <a:p>
            <a:pPr algn="ctr"/>
            <a:r>
              <a:rPr lang="en-US">
                <a:solidFill>
                  <a:srgbClr val="FF0000"/>
                </a:solidFill>
              </a:rPr>
              <a:t>Malicious Payload!</a:t>
            </a:r>
            <a:endParaRPr lang="hi-IN">
              <a:solidFill>
                <a:srgbClr val="FF0000"/>
              </a:solidFill>
            </a:endParaRPr>
          </a:p>
        </p:txBody>
      </p:sp>
      <p:sp>
        <p:nvSpPr>
          <p:cNvPr id="2084" name="TextBox 2083">
            <a:extLst>
              <a:ext uri="{FF2B5EF4-FFF2-40B4-BE49-F238E27FC236}">
                <a16:creationId xmlns:a16="http://schemas.microsoft.com/office/drawing/2014/main" id="{43CA7482-B1A3-DD32-E078-E9A317DB8F42}"/>
              </a:ext>
            </a:extLst>
          </p:cNvPr>
          <p:cNvSpPr txBox="1"/>
          <p:nvPr/>
        </p:nvSpPr>
        <p:spPr>
          <a:xfrm>
            <a:off x="1719182" y="1686089"/>
            <a:ext cx="501226" cy="369332"/>
          </a:xfrm>
          <a:prstGeom prst="rect">
            <a:avLst/>
          </a:prstGeom>
          <a:noFill/>
        </p:spPr>
        <p:txBody>
          <a:bodyPr wrap="square" rtlCol="0" anchor="ctr">
            <a:spAutoFit/>
          </a:bodyPr>
          <a:lstStyle/>
          <a:p>
            <a:pPr algn="ctr"/>
            <a:r>
              <a:rPr lang="en-IN"/>
              <a:t>?</a:t>
            </a:r>
            <a:endParaRPr lang="hi-IN"/>
          </a:p>
        </p:txBody>
      </p:sp>
      <p:sp>
        <p:nvSpPr>
          <p:cNvPr id="2085" name="TextBox 2084">
            <a:extLst>
              <a:ext uri="{FF2B5EF4-FFF2-40B4-BE49-F238E27FC236}">
                <a16:creationId xmlns:a16="http://schemas.microsoft.com/office/drawing/2014/main" id="{320B97AC-ABEF-9FFF-7123-03B686BFA719}"/>
              </a:ext>
            </a:extLst>
          </p:cNvPr>
          <p:cNvSpPr txBox="1"/>
          <p:nvPr/>
        </p:nvSpPr>
        <p:spPr>
          <a:xfrm>
            <a:off x="4160080" y="2638792"/>
            <a:ext cx="501226" cy="369332"/>
          </a:xfrm>
          <a:prstGeom prst="rect">
            <a:avLst/>
          </a:prstGeom>
          <a:noFill/>
        </p:spPr>
        <p:txBody>
          <a:bodyPr wrap="square" rtlCol="0" anchor="ctr">
            <a:spAutoFit/>
          </a:bodyPr>
          <a:lstStyle/>
          <a:p>
            <a:pPr algn="ctr"/>
            <a:r>
              <a:rPr lang="en-IN"/>
              <a:t>?</a:t>
            </a:r>
            <a:endParaRPr lang="hi-IN"/>
          </a:p>
        </p:txBody>
      </p:sp>
      <p:sp>
        <p:nvSpPr>
          <p:cNvPr id="2087" name="TextBox 2086">
            <a:extLst>
              <a:ext uri="{FF2B5EF4-FFF2-40B4-BE49-F238E27FC236}">
                <a16:creationId xmlns:a16="http://schemas.microsoft.com/office/drawing/2014/main" id="{C3DAFB78-CB84-8FCB-9E00-A2354C6B7105}"/>
              </a:ext>
            </a:extLst>
          </p:cNvPr>
          <p:cNvSpPr txBox="1"/>
          <p:nvPr/>
        </p:nvSpPr>
        <p:spPr>
          <a:xfrm>
            <a:off x="2272472" y="3974479"/>
            <a:ext cx="501226" cy="369332"/>
          </a:xfrm>
          <a:prstGeom prst="rect">
            <a:avLst/>
          </a:prstGeom>
          <a:noFill/>
        </p:spPr>
        <p:txBody>
          <a:bodyPr wrap="square" rtlCol="0" anchor="ctr">
            <a:spAutoFit/>
          </a:bodyPr>
          <a:lstStyle/>
          <a:p>
            <a:pPr algn="ctr"/>
            <a:r>
              <a:rPr lang="en-IN"/>
              <a:t>?</a:t>
            </a:r>
            <a:endParaRPr lang="hi-IN"/>
          </a:p>
        </p:txBody>
      </p:sp>
      <p:sp>
        <p:nvSpPr>
          <p:cNvPr id="2089" name="TextBox 2088">
            <a:extLst>
              <a:ext uri="{FF2B5EF4-FFF2-40B4-BE49-F238E27FC236}">
                <a16:creationId xmlns:a16="http://schemas.microsoft.com/office/drawing/2014/main" id="{C2F3EECC-6A31-B785-ABF6-264EB0619F53}"/>
              </a:ext>
            </a:extLst>
          </p:cNvPr>
          <p:cNvSpPr txBox="1"/>
          <p:nvPr/>
        </p:nvSpPr>
        <p:spPr>
          <a:xfrm>
            <a:off x="6504938" y="2627752"/>
            <a:ext cx="501226" cy="369332"/>
          </a:xfrm>
          <a:prstGeom prst="rect">
            <a:avLst/>
          </a:prstGeom>
          <a:noFill/>
        </p:spPr>
        <p:txBody>
          <a:bodyPr wrap="square" rtlCol="0" anchor="ctr">
            <a:spAutoFit/>
          </a:bodyPr>
          <a:lstStyle/>
          <a:p>
            <a:pPr algn="ctr"/>
            <a:r>
              <a:rPr lang="en-IN"/>
              <a:t>?</a:t>
            </a:r>
            <a:endParaRPr lang="hi-IN"/>
          </a:p>
        </p:txBody>
      </p:sp>
    </p:spTree>
    <p:extLst>
      <p:ext uri="{BB962C8B-B14F-4D97-AF65-F5344CB8AC3E}">
        <p14:creationId xmlns:p14="http://schemas.microsoft.com/office/powerpoint/2010/main" val="1161219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mph" presetSubtype="2" fill="hold" nodeType="withEffect">
                                  <p:stCondLst>
                                    <p:cond delay="0"/>
                                  </p:stCondLst>
                                  <p:childTnLst>
                                    <p:animClr clrSpc="rgb" dir="cw">
                                      <p:cBhvr>
                                        <p:cTn id="8" dur="10" fill="hold"/>
                                        <p:tgtEl>
                                          <p:spTgt spid="15"/>
                                        </p:tgtEl>
                                        <p:attrNameLst>
                                          <p:attrName>fillcolor</p:attrName>
                                        </p:attrNameLst>
                                      </p:cBhvr>
                                      <p:to>
                                        <a:srgbClr val="E86A58"/>
                                      </p:to>
                                    </p:animClr>
                                    <p:set>
                                      <p:cBhvr>
                                        <p:cTn id="9" dur="10" fill="hold"/>
                                        <p:tgtEl>
                                          <p:spTgt spid="15"/>
                                        </p:tgtEl>
                                        <p:attrNameLst>
                                          <p:attrName>fill.type</p:attrName>
                                        </p:attrNameLst>
                                      </p:cBhvr>
                                      <p:to>
                                        <p:strVal val="solid"/>
                                      </p:to>
                                    </p:set>
                                    <p:set>
                                      <p:cBhvr>
                                        <p:cTn id="10" dur="10" fill="hold"/>
                                        <p:tgtEl>
                                          <p:spTgt spid="15"/>
                                        </p:tgtEl>
                                        <p:attrNameLst>
                                          <p:attrName>fill.on</p:attrName>
                                        </p:attrNameLst>
                                      </p:cBhvr>
                                      <p:to>
                                        <p:strVal val="tru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mph" presetSubtype="2" fill="hold" nodeType="withEffect">
                                  <p:stCondLst>
                                    <p:cond delay="0"/>
                                  </p:stCondLst>
                                  <p:childTnLst>
                                    <p:animClr clrSpc="rgb" dir="cw">
                                      <p:cBhvr>
                                        <p:cTn id="28" dur="10" fill="hold"/>
                                        <p:tgtEl>
                                          <p:spTgt spid="16"/>
                                        </p:tgtEl>
                                        <p:attrNameLst>
                                          <p:attrName>fillcolor</p:attrName>
                                        </p:attrNameLst>
                                      </p:cBhvr>
                                      <p:to>
                                        <a:srgbClr val="E86A58"/>
                                      </p:to>
                                    </p:animClr>
                                    <p:set>
                                      <p:cBhvr>
                                        <p:cTn id="29" dur="10" fill="hold"/>
                                        <p:tgtEl>
                                          <p:spTgt spid="16"/>
                                        </p:tgtEl>
                                        <p:attrNameLst>
                                          <p:attrName>fill.type</p:attrName>
                                        </p:attrNameLst>
                                      </p:cBhvr>
                                      <p:to>
                                        <p:strVal val="solid"/>
                                      </p:to>
                                    </p:set>
                                    <p:set>
                                      <p:cBhvr>
                                        <p:cTn id="30" dur="10" fill="hold"/>
                                        <p:tgtEl>
                                          <p:spTgt spid="16"/>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mph" presetSubtype="2" fill="hold" nodeType="withEffect">
                                  <p:stCondLst>
                                    <p:cond delay="0"/>
                                  </p:stCondLst>
                                  <p:childTnLst>
                                    <p:animClr clrSpc="rgb" dir="cw">
                                      <p:cBhvr>
                                        <p:cTn id="36" dur="10" fill="hold"/>
                                        <p:tgtEl>
                                          <p:spTgt spid="17"/>
                                        </p:tgtEl>
                                        <p:attrNameLst>
                                          <p:attrName>fillcolor</p:attrName>
                                        </p:attrNameLst>
                                      </p:cBhvr>
                                      <p:to>
                                        <a:srgbClr val="E86A58"/>
                                      </p:to>
                                    </p:animClr>
                                    <p:set>
                                      <p:cBhvr>
                                        <p:cTn id="37" dur="10" fill="hold"/>
                                        <p:tgtEl>
                                          <p:spTgt spid="17"/>
                                        </p:tgtEl>
                                        <p:attrNameLst>
                                          <p:attrName>fill.type</p:attrName>
                                        </p:attrNameLst>
                                      </p:cBhvr>
                                      <p:to>
                                        <p:strVal val="solid"/>
                                      </p:to>
                                    </p:set>
                                    <p:set>
                                      <p:cBhvr>
                                        <p:cTn id="38" dur="10" fill="hold"/>
                                        <p:tgtEl>
                                          <p:spTgt spid="17"/>
                                        </p:tgtEl>
                                        <p:attrNameLst>
                                          <p:attrName>fill.on</p:attrName>
                                        </p:attrNameLst>
                                      </p:cBhvr>
                                      <p:to>
                                        <p:strVal val="true"/>
                                      </p:to>
                                    </p:set>
                                  </p:childTnLst>
                                </p:cTn>
                              </p:par>
                              <p:par>
                                <p:cTn id="39" presetID="1" presetClass="emph" presetSubtype="2" fill="hold" nodeType="withEffect">
                                  <p:stCondLst>
                                    <p:cond delay="0"/>
                                  </p:stCondLst>
                                  <p:childTnLst>
                                    <p:animClr clrSpc="rgb" dir="cw">
                                      <p:cBhvr>
                                        <p:cTn id="40" dur="10" fill="hold"/>
                                        <p:tgtEl>
                                          <p:spTgt spid="2057"/>
                                        </p:tgtEl>
                                        <p:attrNameLst>
                                          <p:attrName>fillcolor</p:attrName>
                                        </p:attrNameLst>
                                      </p:cBhvr>
                                      <p:to>
                                        <a:srgbClr val="E86A58"/>
                                      </p:to>
                                    </p:animClr>
                                    <p:set>
                                      <p:cBhvr>
                                        <p:cTn id="41" dur="10" fill="hold"/>
                                        <p:tgtEl>
                                          <p:spTgt spid="2057"/>
                                        </p:tgtEl>
                                        <p:attrNameLst>
                                          <p:attrName>fill.type</p:attrName>
                                        </p:attrNameLst>
                                      </p:cBhvr>
                                      <p:to>
                                        <p:strVal val="solid"/>
                                      </p:to>
                                    </p:set>
                                    <p:set>
                                      <p:cBhvr>
                                        <p:cTn id="42" dur="10" fill="hold"/>
                                        <p:tgtEl>
                                          <p:spTgt spid="2057"/>
                                        </p:tgtEl>
                                        <p:attrNameLst>
                                          <p:attrName>fill.on</p:attrName>
                                        </p:attrNameLst>
                                      </p:cBhvr>
                                      <p:to>
                                        <p:strVal val="true"/>
                                      </p:to>
                                    </p:set>
                                  </p:childTnLst>
                                </p:cTn>
                              </p:par>
                              <p:par>
                                <p:cTn id="43" presetID="1" presetClass="emph" presetSubtype="2" fill="hold" nodeType="withEffect">
                                  <p:stCondLst>
                                    <p:cond delay="0"/>
                                  </p:stCondLst>
                                  <p:childTnLst>
                                    <p:animClr clrSpc="rgb" dir="cw">
                                      <p:cBhvr>
                                        <p:cTn id="44" dur="10" fill="hold"/>
                                        <p:tgtEl>
                                          <p:spTgt spid="2058"/>
                                        </p:tgtEl>
                                        <p:attrNameLst>
                                          <p:attrName>fillcolor</p:attrName>
                                        </p:attrNameLst>
                                      </p:cBhvr>
                                      <p:to>
                                        <a:srgbClr val="E86A58"/>
                                      </p:to>
                                    </p:animClr>
                                    <p:set>
                                      <p:cBhvr>
                                        <p:cTn id="45" dur="10" fill="hold"/>
                                        <p:tgtEl>
                                          <p:spTgt spid="2058"/>
                                        </p:tgtEl>
                                        <p:attrNameLst>
                                          <p:attrName>fill.type</p:attrName>
                                        </p:attrNameLst>
                                      </p:cBhvr>
                                      <p:to>
                                        <p:strVal val="solid"/>
                                      </p:to>
                                    </p:set>
                                    <p:set>
                                      <p:cBhvr>
                                        <p:cTn id="46" dur="10" fill="hold"/>
                                        <p:tgtEl>
                                          <p:spTgt spid="2058"/>
                                        </p:tgtEl>
                                        <p:attrNameLst>
                                          <p:attrName>fill.on</p:attrName>
                                        </p:attrNameLst>
                                      </p:cBhvr>
                                      <p:to>
                                        <p:strVal val="tru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mph" presetSubtype="2" fill="hold" nodeType="withEffect">
                                  <p:stCondLst>
                                    <p:cond delay="0"/>
                                  </p:stCondLst>
                                  <p:childTnLst>
                                    <p:animClr clrSpc="rgb" dir="cw">
                                      <p:cBhvr>
                                        <p:cTn id="52" dur="10" fill="hold"/>
                                        <p:tgtEl>
                                          <p:spTgt spid="18"/>
                                        </p:tgtEl>
                                        <p:attrNameLst>
                                          <p:attrName>fillcolor</p:attrName>
                                        </p:attrNameLst>
                                      </p:cBhvr>
                                      <p:to>
                                        <a:srgbClr val="E86A58"/>
                                      </p:to>
                                    </p:animClr>
                                    <p:set>
                                      <p:cBhvr>
                                        <p:cTn id="53" dur="10" fill="hold"/>
                                        <p:tgtEl>
                                          <p:spTgt spid="18"/>
                                        </p:tgtEl>
                                        <p:attrNameLst>
                                          <p:attrName>fill.type</p:attrName>
                                        </p:attrNameLst>
                                      </p:cBhvr>
                                      <p:to>
                                        <p:strVal val="solid"/>
                                      </p:to>
                                    </p:set>
                                    <p:set>
                                      <p:cBhvr>
                                        <p:cTn id="54" dur="10" fill="hold"/>
                                        <p:tgtEl>
                                          <p:spTgt spid="18"/>
                                        </p:tgtEl>
                                        <p:attrNameLst>
                                          <p:attrName>fill.on</p:attrName>
                                        </p:attrNameLst>
                                      </p:cBhvr>
                                      <p:to>
                                        <p:strVal val="tru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05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06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05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06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06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06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206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067"/>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068"/>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066"/>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065"/>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06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075"/>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077"/>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07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08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08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085"/>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087"/>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20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4" grpId="0"/>
      <p:bldP spid="2083" grpId="0"/>
      <p:bldP spid="2084" grpId="0"/>
      <p:bldP spid="2085" grpId="0"/>
      <p:bldP spid="2087" grpId="0"/>
      <p:bldP spid="208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15F8056-2E58-7981-8313-B871DA4DD0F8}"/>
              </a:ext>
            </a:extLst>
          </p:cNvPr>
          <p:cNvSpPr>
            <a:spLocks noGrp="1"/>
          </p:cNvSpPr>
          <p:nvPr>
            <p:ph type="title"/>
          </p:nvPr>
        </p:nvSpPr>
        <p:spPr/>
        <p:txBody>
          <a:bodyPr/>
          <a:lstStyle/>
          <a:p>
            <a:r>
              <a:rPr lang="sv-SE"/>
              <a:t>How prevalent Software Supply Chain attacks are</a:t>
            </a:r>
            <a:r>
              <a:rPr lang="en-US"/>
              <a:t>?</a:t>
            </a:r>
            <a:endParaRPr lang="sv-SE"/>
          </a:p>
        </p:txBody>
      </p:sp>
      <p:sp>
        <p:nvSpPr>
          <p:cNvPr id="3" name="Platshållare för innehåll 2">
            <a:extLst>
              <a:ext uri="{FF2B5EF4-FFF2-40B4-BE49-F238E27FC236}">
                <a16:creationId xmlns:a16="http://schemas.microsoft.com/office/drawing/2014/main" id="{3E293281-A416-A17A-9405-05B0E57FD285}"/>
              </a:ext>
            </a:extLst>
          </p:cNvPr>
          <p:cNvSpPr>
            <a:spLocks noGrp="1"/>
          </p:cNvSpPr>
          <p:nvPr>
            <p:ph idx="1"/>
          </p:nvPr>
        </p:nvSpPr>
        <p:spPr/>
        <p:txBody>
          <a:bodyPr vert="horz" lIns="91440" tIns="45720" rIns="91440" bIns="45720" rtlCol="0" anchor="t">
            <a:noAutofit/>
          </a:bodyPr>
          <a:lstStyle/>
          <a:p>
            <a:pPr marL="0" indent="0">
              <a:buNone/>
            </a:pPr>
            <a:r>
              <a:rPr lang="en-GB" sz="2000"/>
              <a:t>2023 saw </a:t>
            </a:r>
            <a:r>
              <a:rPr lang="en-GB" sz="2000" b="1"/>
              <a:t>twice</a:t>
            </a:r>
            <a:r>
              <a:rPr lang="en-GB" sz="2000"/>
              <a:t> as many software supply chain attacks as 2019-2022 combined [5].</a:t>
            </a:r>
          </a:p>
          <a:p>
            <a:pPr marL="0" indent="0">
              <a:buNone/>
            </a:pPr>
            <a:endParaRPr lang="sv-SE"/>
          </a:p>
        </p:txBody>
      </p:sp>
      <p:sp>
        <p:nvSpPr>
          <p:cNvPr id="4" name="Platshållare för datum 3">
            <a:extLst>
              <a:ext uri="{FF2B5EF4-FFF2-40B4-BE49-F238E27FC236}">
                <a16:creationId xmlns:a16="http://schemas.microsoft.com/office/drawing/2014/main" id="{92385904-7E8A-F485-6741-599A3FA1AFB5}"/>
              </a:ext>
            </a:extLst>
          </p:cNvPr>
          <p:cNvSpPr>
            <a:spLocks noGrp="1"/>
          </p:cNvSpPr>
          <p:nvPr>
            <p:ph type="dt" sz="half" idx="10"/>
          </p:nvPr>
        </p:nvSpPr>
        <p:spPr/>
        <p:txBody>
          <a:bodyPr/>
          <a:lstStyle/>
          <a:p>
            <a:r>
              <a:rPr lang="hi-IN"/>
              <a:t>06-09-2024</a:t>
            </a:r>
            <a:endParaRPr lang="sv-SE"/>
          </a:p>
        </p:txBody>
      </p:sp>
      <p:sp>
        <p:nvSpPr>
          <p:cNvPr id="5" name="Platshållare för sidfot 4">
            <a:extLst>
              <a:ext uri="{FF2B5EF4-FFF2-40B4-BE49-F238E27FC236}">
                <a16:creationId xmlns:a16="http://schemas.microsoft.com/office/drawing/2014/main" id="{B8EF63F6-885D-AD87-27DE-247836A03A7C}"/>
              </a:ext>
            </a:extLst>
          </p:cNvPr>
          <p:cNvSpPr>
            <a:spLocks noGrp="1"/>
          </p:cNvSpPr>
          <p:nvPr>
            <p:ph type="ftr" sz="quarter" idx="11"/>
          </p:nvPr>
        </p:nvSpPr>
        <p:spPr/>
        <p:txBody>
          <a:bodyPr/>
          <a:lstStyle/>
          <a:p>
            <a:r>
              <a:rPr lang="sv-SE"/>
              <a:t>Aman Sharma | amansha@kth.se</a:t>
            </a:r>
          </a:p>
        </p:txBody>
      </p:sp>
      <p:sp>
        <p:nvSpPr>
          <p:cNvPr id="6" name="Platshållare för bildnummer 5">
            <a:extLst>
              <a:ext uri="{FF2B5EF4-FFF2-40B4-BE49-F238E27FC236}">
                <a16:creationId xmlns:a16="http://schemas.microsoft.com/office/drawing/2014/main" id="{ABF4A8FF-1472-C002-FA3D-13DDC83916E4}"/>
              </a:ext>
            </a:extLst>
          </p:cNvPr>
          <p:cNvSpPr>
            <a:spLocks noGrp="1"/>
          </p:cNvSpPr>
          <p:nvPr>
            <p:ph type="sldNum" sz="quarter" idx="12"/>
          </p:nvPr>
        </p:nvSpPr>
        <p:spPr/>
        <p:txBody>
          <a:bodyPr/>
          <a:lstStyle/>
          <a:p>
            <a:fld id="{B716C8F4-20CD-364A-8A8E-DE130115B178}" type="slidenum">
              <a:rPr lang="sv-SE" smtClean="0"/>
              <a:t>5</a:t>
            </a:fld>
            <a:endParaRPr lang="sv-SE"/>
          </a:p>
        </p:txBody>
      </p:sp>
      <p:sp>
        <p:nvSpPr>
          <p:cNvPr id="7" name="TextBox 6">
            <a:extLst>
              <a:ext uri="{FF2B5EF4-FFF2-40B4-BE49-F238E27FC236}">
                <a16:creationId xmlns:a16="http://schemas.microsoft.com/office/drawing/2014/main" id="{03510919-001C-8C19-79D1-AC19D04A7A0B}"/>
              </a:ext>
            </a:extLst>
          </p:cNvPr>
          <p:cNvSpPr txBox="1"/>
          <p:nvPr/>
        </p:nvSpPr>
        <p:spPr>
          <a:xfrm>
            <a:off x="567188" y="5856365"/>
            <a:ext cx="8466433" cy="276999"/>
          </a:xfrm>
          <a:prstGeom prst="rect">
            <a:avLst/>
          </a:prstGeom>
          <a:noFill/>
        </p:spPr>
        <p:txBody>
          <a:bodyPr wrap="square">
            <a:spAutoFit/>
          </a:bodyPr>
          <a:lstStyle/>
          <a:p>
            <a:r>
              <a:rPr lang="en-GB" sz="1200" b="0" i="0" u="none" strike="noStrike">
                <a:solidFill>
                  <a:schemeClr val="tx1">
                    <a:lumMod val="75000"/>
                    <a:lumOff val="25000"/>
                  </a:schemeClr>
                </a:solidFill>
                <a:effectLst/>
              </a:rPr>
              <a:t>[5] </a:t>
            </a:r>
            <a:r>
              <a:rPr lang="en-IN" sz="1200" err="1">
                <a:solidFill>
                  <a:schemeClr val="tx1">
                    <a:lumMod val="75000"/>
                    <a:lumOff val="25000"/>
                  </a:schemeClr>
                </a:solidFill>
              </a:rPr>
              <a:t>Sonatype</a:t>
            </a:r>
            <a:r>
              <a:rPr lang="en-GB" sz="1200">
                <a:solidFill>
                  <a:schemeClr val="tx1">
                    <a:lumMod val="75000"/>
                    <a:lumOff val="25000"/>
                  </a:schemeClr>
                </a:solidFill>
              </a:rPr>
              <a:t>. </a:t>
            </a:r>
            <a:r>
              <a:rPr lang="en-GB" sz="1200" i="1">
                <a:solidFill>
                  <a:schemeClr val="tx1">
                    <a:lumMod val="75000"/>
                    <a:lumOff val="25000"/>
                  </a:schemeClr>
                </a:solidFill>
              </a:rPr>
              <a:t>9th Annual State of the Software Supply Chain</a:t>
            </a:r>
            <a:r>
              <a:rPr lang="en-GB" sz="1200">
                <a:solidFill>
                  <a:schemeClr val="tx1">
                    <a:lumMod val="75000"/>
                    <a:lumOff val="25000"/>
                  </a:schemeClr>
                </a:solidFill>
              </a:rPr>
              <a:t>. October (2023)</a:t>
            </a:r>
            <a:endParaRPr lang="en-GB" sz="1200" b="1" i="0" u="none" strike="noStrike">
              <a:solidFill>
                <a:schemeClr val="tx1">
                  <a:lumMod val="75000"/>
                  <a:lumOff val="25000"/>
                </a:schemeClr>
              </a:solidFill>
              <a:effectLst/>
            </a:endParaRPr>
          </a:p>
        </p:txBody>
      </p:sp>
      <p:pic>
        <p:nvPicPr>
          <p:cNvPr id="9" name="Picture 8">
            <a:extLst>
              <a:ext uri="{FF2B5EF4-FFF2-40B4-BE49-F238E27FC236}">
                <a16:creationId xmlns:a16="http://schemas.microsoft.com/office/drawing/2014/main" id="{51E15858-B869-AA6A-7101-FFCC64D79AD3}"/>
              </a:ext>
            </a:extLst>
          </p:cNvPr>
          <p:cNvPicPr>
            <a:picLocks noChangeAspect="1"/>
          </p:cNvPicPr>
          <p:nvPr/>
        </p:nvPicPr>
        <p:blipFill>
          <a:blip r:embed="rId3"/>
          <a:stretch>
            <a:fillRect/>
          </a:stretch>
        </p:blipFill>
        <p:spPr>
          <a:xfrm>
            <a:off x="707627" y="1942789"/>
            <a:ext cx="5560632" cy="3573613"/>
          </a:xfrm>
          <a:prstGeom prst="rect">
            <a:avLst/>
          </a:prstGeom>
        </p:spPr>
      </p:pic>
      <p:pic>
        <p:nvPicPr>
          <p:cNvPr id="11" name="Picture 10" descr="A black background with blue and white text&#10;&#10;Description automatically generated">
            <a:extLst>
              <a:ext uri="{FF2B5EF4-FFF2-40B4-BE49-F238E27FC236}">
                <a16:creationId xmlns:a16="http://schemas.microsoft.com/office/drawing/2014/main" id="{607CB7EA-61D6-F3A8-8F79-BA1ED48BEAA0}"/>
              </a:ext>
            </a:extLst>
          </p:cNvPr>
          <p:cNvPicPr>
            <a:picLocks noChangeAspect="1"/>
          </p:cNvPicPr>
          <p:nvPr/>
        </p:nvPicPr>
        <p:blipFill>
          <a:blip r:embed="rId4"/>
          <a:stretch>
            <a:fillRect/>
          </a:stretch>
        </p:blipFill>
        <p:spPr>
          <a:xfrm>
            <a:off x="6298551" y="1856931"/>
            <a:ext cx="5879690" cy="3979126"/>
          </a:xfrm>
          <a:prstGeom prst="rect">
            <a:avLst/>
          </a:prstGeom>
        </p:spPr>
      </p:pic>
    </p:spTree>
    <p:extLst>
      <p:ext uri="{BB962C8B-B14F-4D97-AF65-F5344CB8AC3E}">
        <p14:creationId xmlns:p14="http://schemas.microsoft.com/office/powerpoint/2010/main" val="2462115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842AB-C016-B1F8-FC38-F6B826A2AB53}"/>
              </a:ext>
            </a:extLst>
          </p:cNvPr>
          <p:cNvSpPr>
            <a:spLocks noGrp="1"/>
          </p:cNvSpPr>
          <p:nvPr>
            <p:ph type="title"/>
          </p:nvPr>
        </p:nvSpPr>
        <p:spPr/>
        <p:txBody>
          <a:bodyPr/>
          <a:lstStyle/>
          <a:p>
            <a:r>
              <a:rPr lang="sv-SE"/>
              <a:t>Intricacies of Java</a:t>
            </a:r>
            <a:r>
              <a:rPr lang="en-IN"/>
              <a:t>: Build</a:t>
            </a:r>
            <a:endParaRPr lang="hi-IN"/>
          </a:p>
        </p:txBody>
      </p:sp>
      <p:sp>
        <p:nvSpPr>
          <p:cNvPr id="4" name="Date Placeholder 3">
            <a:extLst>
              <a:ext uri="{FF2B5EF4-FFF2-40B4-BE49-F238E27FC236}">
                <a16:creationId xmlns:a16="http://schemas.microsoft.com/office/drawing/2014/main" id="{6268B4F2-3094-EBD7-7270-041C5E1477A8}"/>
              </a:ext>
            </a:extLst>
          </p:cNvPr>
          <p:cNvSpPr>
            <a:spLocks noGrp="1"/>
          </p:cNvSpPr>
          <p:nvPr>
            <p:ph type="dt" sz="half" idx="10"/>
          </p:nvPr>
        </p:nvSpPr>
        <p:spPr/>
        <p:txBody>
          <a:bodyPr/>
          <a:lstStyle/>
          <a:p>
            <a:r>
              <a:rPr lang="hi-IN"/>
              <a:t>06-09-2024</a:t>
            </a:r>
            <a:endParaRPr lang="sv-SE"/>
          </a:p>
        </p:txBody>
      </p:sp>
      <p:sp>
        <p:nvSpPr>
          <p:cNvPr id="5" name="Footer Placeholder 4">
            <a:extLst>
              <a:ext uri="{FF2B5EF4-FFF2-40B4-BE49-F238E27FC236}">
                <a16:creationId xmlns:a16="http://schemas.microsoft.com/office/drawing/2014/main" id="{297D67E9-9618-1606-C2A0-4FF9FE9DE654}"/>
              </a:ext>
            </a:extLst>
          </p:cNvPr>
          <p:cNvSpPr>
            <a:spLocks noGrp="1"/>
          </p:cNvSpPr>
          <p:nvPr>
            <p:ph type="ftr" sz="quarter" idx="11"/>
          </p:nvPr>
        </p:nvSpPr>
        <p:spPr/>
        <p:txBody>
          <a:bodyPr/>
          <a:lstStyle/>
          <a:p>
            <a:r>
              <a:rPr lang="sv-SE"/>
              <a:t>Aman Sharma | amansha@kth.se</a:t>
            </a:r>
          </a:p>
        </p:txBody>
      </p:sp>
      <p:sp>
        <p:nvSpPr>
          <p:cNvPr id="6" name="Slide Number Placeholder 5">
            <a:extLst>
              <a:ext uri="{FF2B5EF4-FFF2-40B4-BE49-F238E27FC236}">
                <a16:creationId xmlns:a16="http://schemas.microsoft.com/office/drawing/2014/main" id="{D1F598A9-21A5-3AAA-8E38-E65765748CDE}"/>
              </a:ext>
            </a:extLst>
          </p:cNvPr>
          <p:cNvSpPr>
            <a:spLocks noGrp="1"/>
          </p:cNvSpPr>
          <p:nvPr>
            <p:ph type="sldNum" sz="quarter" idx="12"/>
          </p:nvPr>
        </p:nvSpPr>
        <p:spPr/>
        <p:txBody>
          <a:bodyPr/>
          <a:lstStyle/>
          <a:p>
            <a:fld id="{B716C8F4-20CD-364A-8A8E-DE130115B178}" type="slidenum">
              <a:rPr lang="sv-SE" smtClean="0"/>
              <a:t>6</a:t>
            </a:fld>
            <a:endParaRPr lang="sv-SE"/>
          </a:p>
        </p:txBody>
      </p:sp>
      <p:sp>
        <p:nvSpPr>
          <p:cNvPr id="14" name="Rectangle: Rounded Corners 13">
            <a:extLst>
              <a:ext uri="{FF2B5EF4-FFF2-40B4-BE49-F238E27FC236}">
                <a16:creationId xmlns:a16="http://schemas.microsoft.com/office/drawing/2014/main" id="{9C310DBD-3D98-6E9F-E5C2-349F1DF5DF54}"/>
              </a:ext>
            </a:extLst>
          </p:cNvPr>
          <p:cNvSpPr/>
          <p:nvPr/>
        </p:nvSpPr>
        <p:spPr>
          <a:xfrm>
            <a:off x="473910" y="1959459"/>
            <a:ext cx="1774734"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sv-SE">
                <a:solidFill>
                  <a:schemeClr val="tx1"/>
                </a:solidFill>
              </a:rPr>
              <a:t>Source</a:t>
            </a:r>
            <a:endParaRPr lang="hi-IN">
              <a:solidFill>
                <a:schemeClr val="tx1"/>
              </a:solidFill>
            </a:endParaRPr>
          </a:p>
        </p:txBody>
      </p:sp>
      <p:sp>
        <p:nvSpPr>
          <p:cNvPr id="15" name="Rectangle: Rounded Corners 14">
            <a:extLst>
              <a:ext uri="{FF2B5EF4-FFF2-40B4-BE49-F238E27FC236}">
                <a16:creationId xmlns:a16="http://schemas.microsoft.com/office/drawing/2014/main" id="{C145E38F-6DF5-139E-3691-E0C51A46688F}"/>
              </a:ext>
            </a:extLst>
          </p:cNvPr>
          <p:cNvSpPr/>
          <p:nvPr/>
        </p:nvSpPr>
        <p:spPr>
          <a:xfrm>
            <a:off x="1863848" y="2905222"/>
            <a:ext cx="785233"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sv-SE">
                <a:solidFill>
                  <a:schemeClr val="tx1"/>
                </a:solidFill>
              </a:rPr>
              <a:t>Build</a:t>
            </a:r>
            <a:endParaRPr lang="hi-IN">
              <a:solidFill>
                <a:schemeClr val="tx1"/>
              </a:solidFill>
            </a:endParaRPr>
          </a:p>
        </p:txBody>
      </p:sp>
      <p:sp>
        <p:nvSpPr>
          <p:cNvPr id="16" name="Rectangle: Rounded Corners 15">
            <a:extLst>
              <a:ext uri="{FF2B5EF4-FFF2-40B4-BE49-F238E27FC236}">
                <a16:creationId xmlns:a16="http://schemas.microsoft.com/office/drawing/2014/main" id="{3DF5AD61-0780-BE04-30DE-476D033A1B1A}"/>
              </a:ext>
            </a:extLst>
          </p:cNvPr>
          <p:cNvSpPr/>
          <p:nvPr/>
        </p:nvSpPr>
        <p:spPr>
          <a:xfrm>
            <a:off x="473910" y="3991949"/>
            <a:ext cx="1774734"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sv-SE">
                <a:solidFill>
                  <a:schemeClr val="tx1"/>
                </a:solidFill>
              </a:rPr>
              <a:t>Dependency</a:t>
            </a:r>
            <a:endParaRPr lang="hi-IN">
              <a:solidFill>
                <a:schemeClr val="tx1"/>
              </a:solidFill>
            </a:endParaRPr>
          </a:p>
        </p:txBody>
      </p:sp>
      <p:cxnSp>
        <p:nvCxnSpPr>
          <p:cNvPr id="17" name="Straight Arrow Connector 16">
            <a:extLst>
              <a:ext uri="{FF2B5EF4-FFF2-40B4-BE49-F238E27FC236}">
                <a16:creationId xmlns:a16="http://schemas.microsoft.com/office/drawing/2014/main" id="{B50EE21A-CBC1-DE60-E6D9-38A5904AB2FD}"/>
              </a:ext>
            </a:extLst>
          </p:cNvPr>
          <p:cNvCxnSpPr>
            <a:cxnSpLocks/>
            <a:stCxn id="14" idx="2"/>
            <a:endCxn id="15" idx="1"/>
          </p:cNvCxnSpPr>
          <p:nvPr/>
        </p:nvCxnSpPr>
        <p:spPr>
          <a:xfrm>
            <a:off x="1361277" y="2550586"/>
            <a:ext cx="502571" cy="6502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9F81B7A1-9441-C75E-6AC2-1D64C41F89BD}"/>
              </a:ext>
            </a:extLst>
          </p:cNvPr>
          <p:cNvCxnSpPr>
            <a:cxnSpLocks/>
            <a:stCxn id="16" idx="0"/>
            <a:endCxn id="15" idx="1"/>
          </p:cNvCxnSpPr>
          <p:nvPr/>
        </p:nvCxnSpPr>
        <p:spPr>
          <a:xfrm flipV="1">
            <a:off x="1361277" y="3200786"/>
            <a:ext cx="502571" cy="7911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3" name="Bildobjekt 15" descr="En bild som visar svart, mörker&#10;&#10;Automatiskt genererad beskrivning">
            <a:extLst>
              <a:ext uri="{FF2B5EF4-FFF2-40B4-BE49-F238E27FC236}">
                <a16:creationId xmlns:a16="http://schemas.microsoft.com/office/drawing/2014/main" id="{4C47E583-3FE4-257B-7CF6-80942579A631}"/>
              </a:ext>
            </a:extLst>
          </p:cNvPr>
          <p:cNvPicPr>
            <a:picLocks noChangeAspect="1"/>
          </p:cNvPicPr>
          <p:nvPr/>
        </p:nvPicPr>
        <p:blipFill>
          <a:blip r:embed="rId2"/>
          <a:stretch>
            <a:fillRect/>
          </a:stretch>
        </p:blipFill>
        <p:spPr>
          <a:xfrm>
            <a:off x="1719925" y="2129437"/>
            <a:ext cx="251169" cy="251169"/>
          </a:xfrm>
          <a:prstGeom prst="rect">
            <a:avLst/>
          </a:prstGeom>
        </p:spPr>
      </p:pic>
      <p:pic>
        <p:nvPicPr>
          <p:cNvPr id="24" name="Bildobjekt 16">
            <a:extLst>
              <a:ext uri="{FF2B5EF4-FFF2-40B4-BE49-F238E27FC236}">
                <a16:creationId xmlns:a16="http://schemas.microsoft.com/office/drawing/2014/main" id="{7BFB32BD-F8EE-9799-6F1D-821543AE5433}"/>
              </a:ext>
            </a:extLst>
          </p:cNvPr>
          <p:cNvPicPr>
            <a:picLocks noChangeAspect="1"/>
          </p:cNvPicPr>
          <p:nvPr/>
        </p:nvPicPr>
        <p:blipFill>
          <a:blip r:embed="rId3"/>
          <a:stretch>
            <a:fillRect/>
          </a:stretch>
        </p:blipFill>
        <p:spPr>
          <a:xfrm>
            <a:off x="1936946" y="4132913"/>
            <a:ext cx="319519" cy="309198"/>
          </a:xfrm>
          <a:prstGeom prst="rect">
            <a:avLst/>
          </a:prstGeom>
        </p:spPr>
      </p:pic>
      <p:sp>
        <p:nvSpPr>
          <p:cNvPr id="34" name="TextBox 5">
            <a:extLst>
              <a:ext uri="{FF2B5EF4-FFF2-40B4-BE49-F238E27FC236}">
                <a16:creationId xmlns:a16="http://schemas.microsoft.com/office/drawing/2014/main" id="{15628460-F2EB-D861-9FDA-9E74787A63CA}"/>
              </a:ext>
            </a:extLst>
          </p:cNvPr>
          <p:cNvSpPr txBox="1"/>
          <p:nvPr/>
        </p:nvSpPr>
        <p:spPr>
          <a:xfrm>
            <a:off x="2051376" y="1322400"/>
            <a:ext cx="1626678" cy="715089"/>
          </a:xfrm>
          <a:prstGeom prst="roundRect">
            <a:avLst/>
          </a:prstGeom>
          <a:solidFill>
            <a:schemeClr val="bg2"/>
          </a:solidFill>
          <a:ln>
            <a:solidFill>
              <a:srgbClr val="E86A58"/>
            </a:solidFill>
          </a:ln>
        </p:spPr>
        <p:txBody>
          <a:bodyPr wrap="square" lIns="91440" tIns="45720" rIns="91440" bIns="45720" rtlCol="0" anchor="t">
            <a:spAutoFit/>
          </a:bodyPr>
          <a:lstStyle/>
          <a:p>
            <a:r>
              <a:rPr lang="en-US">
                <a:latin typeface="PT Mono"/>
              </a:rPr>
              <a:t>Foo.java</a:t>
            </a:r>
          </a:p>
          <a:p>
            <a:r>
              <a:rPr lang="en-US">
                <a:latin typeface="PT Mono"/>
              </a:rPr>
              <a:t>Bar.java</a:t>
            </a:r>
          </a:p>
        </p:txBody>
      </p:sp>
      <p:sp>
        <p:nvSpPr>
          <p:cNvPr id="35" name="TextBox 5">
            <a:extLst>
              <a:ext uri="{FF2B5EF4-FFF2-40B4-BE49-F238E27FC236}">
                <a16:creationId xmlns:a16="http://schemas.microsoft.com/office/drawing/2014/main" id="{6BC15003-55C4-F6F3-A6C9-E65F343361A5}"/>
              </a:ext>
            </a:extLst>
          </p:cNvPr>
          <p:cNvSpPr txBox="1"/>
          <p:nvPr/>
        </p:nvSpPr>
        <p:spPr>
          <a:xfrm>
            <a:off x="2065252" y="4411604"/>
            <a:ext cx="1598926" cy="715089"/>
          </a:xfrm>
          <a:prstGeom prst="roundRect">
            <a:avLst/>
          </a:prstGeom>
          <a:solidFill>
            <a:schemeClr val="bg2"/>
          </a:solidFill>
          <a:ln>
            <a:solidFill>
              <a:srgbClr val="E86A58"/>
            </a:solidFill>
          </a:ln>
        </p:spPr>
        <p:txBody>
          <a:bodyPr wrap="square" lIns="91440" tIns="45720" rIns="91440" bIns="45720" rtlCol="0" anchor="t">
            <a:spAutoFit/>
          </a:bodyPr>
          <a:lstStyle/>
          <a:p>
            <a:r>
              <a:rPr lang="en-US" err="1">
                <a:latin typeface="PT Mono"/>
              </a:rPr>
              <a:t>Baz.class</a:t>
            </a:r>
            <a:endParaRPr lang="en-US">
              <a:latin typeface="PT Mono"/>
            </a:endParaRPr>
          </a:p>
          <a:p>
            <a:r>
              <a:rPr lang="en-US" err="1">
                <a:latin typeface="PT Mono"/>
              </a:rPr>
              <a:t>Qux.class</a:t>
            </a:r>
            <a:endParaRPr lang="en-US">
              <a:latin typeface="PT Mono"/>
            </a:endParaRPr>
          </a:p>
        </p:txBody>
      </p:sp>
      <p:sp>
        <p:nvSpPr>
          <p:cNvPr id="36" name="TextBox 5">
            <a:extLst>
              <a:ext uri="{FF2B5EF4-FFF2-40B4-BE49-F238E27FC236}">
                <a16:creationId xmlns:a16="http://schemas.microsoft.com/office/drawing/2014/main" id="{BEB2F6E7-3F2C-5AD8-B4F0-3607C08F0954}"/>
              </a:ext>
            </a:extLst>
          </p:cNvPr>
          <p:cNvSpPr txBox="1"/>
          <p:nvPr/>
        </p:nvSpPr>
        <p:spPr>
          <a:xfrm>
            <a:off x="3136011" y="2077073"/>
            <a:ext cx="4547580" cy="2247424"/>
          </a:xfrm>
          <a:prstGeom prst="roundRect">
            <a:avLst/>
          </a:prstGeom>
          <a:solidFill>
            <a:schemeClr val="bg2"/>
          </a:solidFill>
          <a:ln>
            <a:solidFill>
              <a:srgbClr val="E86A58"/>
            </a:solidFill>
          </a:ln>
        </p:spPr>
        <p:txBody>
          <a:bodyPr wrap="square" lIns="91440" tIns="45720" rIns="91440" bIns="45720" rtlCol="0" anchor="t">
            <a:spAutoFit/>
          </a:bodyPr>
          <a:lstStyle/>
          <a:p>
            <a:r>
              <a:rPr lang="en-US">
                <a:solidFill>
                  <a:schemeClr val="tx1">
                    <a:lumMod val="50000"/>
                    <a:lumOff val="50000"/>
                  </a:schemeClr>
                </a:solidFill>
                <a:latin typeface="PT Mono"/>
              </a:rPr>
              <a:t>// project.jar</a:t>
            </a:r>
          </a:p>
          <a:p>
            <a:r>
              <a:rPr lang="en-US">
                <a:solidFill>
                  <a:schemeClr val="tx1">
                    <a:lumMod val="50000"/>
                    <a:lumOff val="50000"/>
                  </a:schemeClr>
                </a:solidFill>
                <a:latin typeface="PT Mono"/>
              </a:rPr>
              <a:t>// compiled from source</a:t>
            </a:r>
          </a:p>
          <a:p>
            <a:r>
              <a:rPr lang="en-US" err="1">
                <a:latin typeface="PT Mono"/>
              </a:rPr>
              <a:t>Foo.class</a:t>
            </a:r>
            <a:endParaRPr lang="en-US">
              <a:latin typeface="PT Mono"/>
            </a:endParaRPr>
          </a:p>
          <a:p>
            <a:r>
              <a:rPr lang="en-US" err="1">
                <a:latin typeface="PT Mono"/>
              </a:rPr>
              <a:t>Bar.class</a:t>
            </a:r>
            <a:endParaRPr lang="en-US">
              <a:latin typeface="PT Mono"/>
            </a:endParaRPr>
          </a:p>
          <a:p>
            <a:r>
              <a:rPr lang="en-US">
                <a:solidFill>
                  <a:schemeClr val="tx1">
                    <a:lumMod val="50000"/>
                    <a:lumOff val="50000"/>
                  </a:schemeClr>
                </a:solidFill>
                <a:latin typeface="PT Mono"/>
              </a:rPr>
              <a:t>// aggregated from dependency</a:t>
            </a:r>
          </a:p>
          <a:p>
            <a:r>
              <a:rPr lang="en-US" err="1">
                <a:latin typeface="PT Mono"/>
              </a:rPr>
              <a:t>Baz.class</a:t>
            </a:r>
            <a:endParaRPr lang="en-US">
              <a:latin typeface="PT Mono"/>
            </a:endParaRPr>
          </a:p>
          <a:p>
            <a:r>
              <a:rPr lang="en-US" err="1">
                <a:latin typeface="PT Mono"/>
              </a:rPr>
              <a:t>Qux.class</a:t>
            </a:r>
            <a:endParaRPr lang="en-US">
              <a:latin typeface="PT Mono"/>
            </a:endParaRPr>
          </a:p>
        </p:txBody>
      </p:sp>
      <p:cxnSp>
        <p:nvCxnSpPr>
          <p:cNvPr id="38" name="Straight Arrow Connector 37">
            <a:extLst>
              <a:ext uri="{FF2B5EF4-FFF2-40B4-BE49-F238E27FC236}">
                <a16:creationId xmlns:a16="http://schemas.microsoft.com/office/drawing/2014/main" id="{44C91464-2532-8FDA-C55B-3B865E42A7A7}"/>
              </a:ext>
            </a:extLst>
          </p:cNvPr>
          <p:cNvCxnSpPr>
            <a:cxnSpLocks/>
            <a:stCxn id="15" idx="3"/>
            <a:endCxn id="36" idx="1"/>
          </p:cNvCxnSpPr>
          <p:nvPr/>
        </p:nvCxnSpPr>
        <p:spPr>
          <a:xfrm flipV="1">
            <a:off x="2649081" y="3200785"/>
            <a:ext cx="48693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TextBox 5">
            <a:extLst>
              <a:ext uri="{FF2B5EF4-FFF2-40B4-BE49-F238E27FC236}">
                <a16:creationId xmlns:a16="http://schemas.microsoft.com/office/drawing/2014/main" id="{A504897F-97C5-E2BB-4AD0-13242DB44463}"/>
              </a:ext>
            </a:extLst>
          </p:cNvPr>
          <p:cNvSpPr txBox="1"/>
          <p:nvPr/>
        </p:nvSpPr>
        <p:spPr>
          <a:xfrm>
            <a:off x="8011715" y="2843240"/>
            <a:ext cx="3816279" cy="715089"/>
          </a:xfrm>
          <a:prstGeom prst="roundRect">
            <a:avLst/>
          </a:prstGeom>
          <a:solidFill>
            <a:schemeClr val="bg2"/>
          </a:solidFill>
          <a:ln>
            <a:solidFill>
              <a:srgbClr val="E86A58"/>
            </a:solidFill>
          </a:ln>
        </p:spPr>
        <p:txBody>
          <a:bodyPr wrap="square" lIns="91440" tIns="45720" rIns="91440" bIns="45720" rtlCol="0" anchor="t">
            <a:spAutoFit/>
          </a:bodyPr>
          <a:lstStyle/>
          <a:p>
            <a:r>
              <a:rPr lang="en-US">
                <a:latin typeface="PT Mono"/>
              </a:rPr>
              <a:t>$ java –jar project.jar</a:t>
            </a:r>
          </a:p>
          <a:p>
            <a:r>
              <a:rPr lang="en-US">
                <a:latin typeface="PT Mono"/>
              </a:rPr>
              <a:t>&gt; “See next slide </a:t>
            </a:r>
            <a:r>
              <a:rPr lang="en-US">
                <a:latin typeface="PT Mono"/>
                <a:sym typeface="Wingdings" panose="05000000000000000000" pitchFamily="2" charset="2"/>
              </a:rPr>
              <a:t></a:t>
            </a:r>
            <a:r>
              <a:rPr lang="en-US">
                <a:latin typeface="PT Mono"/>
              </a:rPr>
              <a:t>”</a:t>
            </a:r>
          </a:p>
        </p:txBody>
      </p:sp>
      <p:cxnSp>
        <p:nvCxnSpPr>
          <p:cNvPr id="45" name="Straight Arrow Connector 44">
            <a:extLst>
              <a:ext uri="{FF2B5EF4-FFF2-40B4-BE49-F238E27FC236}">
                <a16:creationId xmlns:a16="http://schemas.microsoft.com/office/drawing/2014/main" id="{8D1C7F78-DF82-8E9C-4B7F-41E022154D31}"/>
              </a:ext>
            </a:extLst>
          </p:cNvPr>
          <p:cNvCxnSpPr>
            <a:stCxn id="36" idx="3"/>
            <a:endCxn id="43" idx="1"/>
          </p:cNvCxnSpPr>
          <p:nvPr/>
        </p:nvCxnSpPr>
        <p:spPr>
          <a:xfrm>
            <a:off x="7683591" y="3200785"/>
            <a:ext cx="3281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07A49F17-DEA3-52A8-5733-43D9CB66AA91}"/>
              </a:ext>
            </a:extLst>
          </p:cNvPr>
          <p:cNvSpPr txBox="1"/>
          <p:nvPr/>
        </p:nvSpPr>
        <p:spPr>
          <a:xfrm>
            <a:off x="4037805" y="4450669"/>
            <a:ext cx="3078699" cy="646331"/>
          </a:xfrm>
          <a:prstGeom prst="rect">
            <a:avLst/>
          </a:prstGeom>
          <a:noFill/>
        </p:spPr>
        <p:txBody>
          <a:bodyPr wrap="square" lIns="91440" tIns="45720" rIns="91440" bIns="45720" rtlCol="0" anchor="t">
            <a:spAutoFit/>
          </a:bodyPr>
          <a:lstStyle/>
          <a:p>
            <a:r>
              <a:rPr lang="en-US"/>
              <a:t>Jar file is bunch of classfile bundled together.</a:t>
            </a:r>
            <a:endParaRPr lang="hi-IN"/>
          </a:p>
        </p:txBody>
      </p:sp>
    </p:spTree>
    <p:extLst>
      <p:ext uri="{BB962C8B-B14F-4D97-AF65-F5344CB8AC3E}">
        <p14:creationId xmlns:p14="http://schemas.microsoft.com/office/powerpoint/2010/main" val="128503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34" grpId="0" animBg="1"/>
      <p:bldP spid="35" grpId="0" animBg="1"/>
      <p:bldP spid="36" grpId="0" animBg="1"/>
      <p:bldP spid="43" grpId="0" animBg="1"/>
      <p:bldP spid="4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38381-87BE-C9D1-11A0-957FA05E167E}"/>
              </a:ext>
            </a:extLst>
          </p:cNvPr>
          <p:cNvSpPr>
            <a:spLocks noGrp="1"/>
          </p:cNvSpPr>
          <p:nvPr>
            <p:ph type="title"/>
          </p:nvPr>
        </p:nvSpPr>
        <p:spPr/>
        <p:txBody>
          <a:bodyPr/>
          <a:lstStyle/>
          <a:p>
            <a:r>
              <a:rPr lang="en-IN"/>
              <a:t>Intricacies of Java: Runtime</a:t>
            </a:r>
            <a:endParaRPr lang="hi-IN"/>
          </a:p>
        </p:txBody>
      </p:sp>
      <p:sp>
        <p:nvSpPr>
          <p:cNvPr id="4" name="Date Placeholder 3">
            <a:extLst>
              <a:ext uri="{FF2B5EF4-FFF2-40B4-BE49-F238E27FC236}">
                <a16:creationId xmlns:a16="http://schemas.microsoft.com/office/drawing/2014/main" id="{1C849795-3994-E489-47C1-11EB25E51C83}"/>
              </a:ext>
            </a:extLst>
          </p:cNvPr>
          <p:cNvSpPr>
            <a:spLocks noGrp="1"/>
          </p:cNvSpPr>
          <p:nvPr>
            <p:ph type="dt" sz="half" idx="10"/>
          </p:nvPr>
        </p:nvSpPr>
        <p:spPr/>
        <p:txBody>
          <a:bodyPr/>
          <a:lstStyle/>
          <a:p>
            <a:r>
              <a:rPr lang="hi-IN"/>
              <a:t>06-09-2024</a:t>
            </a:r>
            <a:endParaRPr lang="sv-SE"/>
          </a:p>
        </p:txBody>
      </p:sp>
      <p:sp>
        <p:nvSpPr>
          <p:cNvPr id="5" name="Footer Placeholder 4">
            <a:extLst>
              <a:ext uri="{FF2B5EF4-FFF2-40B4-BE49-F238E27FC236}">
                <a16:creationId xmlns:a16="http://schemas.microsoft.com/office/drawing/2014/main" id="{239265E0-822D-9F51-6C71-2296E3C41663}"/>
              </a:ext>
            </a:extLst>
          </p:cNvPr>
          <p:cNvSpPr>
            <a:spLocks noGrp="1"/>
          </p:cNvSpPr>
          <p:nvPr>
            <p:ph type="ftr" sz="quarter" idx="11"/>
          </p:nvPr>
        </p:nvSpPr>
        <p:spPr/>
        <p:txBody>
          <a:bodyPr/>
          <a:lstStyle/>
          <a:p>
            <a:r>
              <a:rPr lang="sv-SE"/>
              <a:t>Aman Sharma | amansha@kth.se</a:t>
            </a:r>
          </a:p>
        </p:txBody>
      </p:sp>
      <p:sp>
        <p:nvSpPr>
          <p:cNvPr id="6" name="Slide Number Placeholder 5">
            <a:extLst>
              <a:ext uri="{FF2B5EF4-FFF2-40B4-BE49-F238E27FC236}">
                <a16:creationId xmlns:a16="http://schemas.microsoft.com/office/drawing/2014/main" id="{EF8BFC97-81FC-08FE-646D-E2B663FA27B9}"/>
              </a:ext>
            </a:extLst>
          </p:cNvPr>
          <p:cNvSpPr>
            <a:spLocks noGrp="1"/>
          </p:cNvSpPr>
          <p:nvPr>
            <p:ph type="sldNum" sz="quarter" idx="12"/>
          </p:nvPr>
        </p:nvSpPr>
        <p:spPr/>
        <p:txBody>
          <a:bodyPr/>
          <a:lstStyle/>
          <a:p>
            <a:fld id="{B716C8F4-20CD-364A-8A8E-DE130115B178}" type="slidenum">
              <a:rPr lang="sv-SE" smtClean="0"/>
              <a:t>7</a:t>
            </a:fld>
            <a:endParaRPr lang="sv-SE"/>
          </a:p>
        </p:txBody>
      </p:sp>
      <p:sp>
        <p:nvSpPr>
          <p:cNvPr id="7" name="TextBox 5">
            <a:extLst>
              <a:ext uri="{FF2B5EF4-FFF2-40B4-BE49-F238E27FC236}">
                <a16:creationId xmlns:a16="http://schemas.microsoft.com/office/drawing/2014/main" id="{443CDF30-D630-FA1E-F57B-B346AA8BE45A}"/>
              </a:ext>
            </a:extLst>
          </p:cNvPr>
          <p:cNvSpPr txBox="1"/>
          <p:nvPr/>
        </p:nvSpPr>
        <p:spPr>
          <a:xfrm>
            <a:off x="1971675" y="2798308"/>
            <a:ext cx="2324075" cy="2531566"/>
          </a:xfrm>
          <a:prstGeom prst="roundRect">
            <a:avLst/>
          </a:prstGeom>
          <a:solidFill>
            <a:schemeClr val="bg2"/>
          </a:solidFill>
          <a:ln>
            <a:solidFill>
              <a:srgbClr val="E86A58"/>
            </a:solidFill>
          </a:ln>
        </p:spPr>
        <p:txBody>
          <a:bodyPr wrap="square" lIns="91440" tIns="45720" rIns="91440" bIns="45720" rtlCol="0" anchor="t">
            <a:spAutoFit/>
          </a:bodyPr>
          <a:lstStyle/>
          <a:p>
            <a:r>
              <a:rPr lang="en-US">
                <a:solidFill>
                  <a:schemeClr val="bg1">
                    <a:lumMod val="65000"/>
                  </a:schemeClr>
                </a:solidFill>
                <a:latin typeface="PT Mono"/>
              </a:rPr>
              <a:t>// </a:t>
            </a:r>
            <a:r>
              <a:rPr lang="en-US" err="1">
                <a:solidFill>
                  <a:schemeClr val="bg1">
                    <a:lumMod val="65000"/>
                  </a:schemeClr>
                </a:solidFill>
                <a:latin typeface="PT Mono"/>
              </a:rPr>
              <a:t>Qux.class</a:t>
            </a:r>
            <a:endParaRPr lang="en-US">
              <a:solidFill>
                <a:schemeClr val="bg1">
                  <a:lumMod val="65000"/>
                </a:schemeClr>
              </a:solidFill>
              <a:latin typeface="PT Mono"/>
            </a:endParaRPr>
          </a:p>
          <a:p>
            <a:r>
              <a:rPr lang="en-US">
                <a:latin typeface="PT Mono"/>
              </a:rPr>
              <a:t>return</a:t>
            </a:r>
            <a:endParaRPr lang="en-US">
              <a:solidFill>
                <a:schemeClr val="bg1">
                  <a:lumMod val="65000"/>
                </a:schemeClr>
              </a:solidFill>
              <a:latin typeface="PT Mono"/>
            </a:endParaRPr>
          </a:p>
          <a:p>
            <a:r>
              <a:rPr lang="en-US">
                <a:solidFill>
                  <a:schemeClr val="bg1">
                    <a:lumMod val="65000"/>
                  </a:schemeClr>
                </a:solidFill>
                <a:latin typeface="PT Mono"/>
              </a:rPr>
              <a:t>// </a:t>
            </a:r>
            <a:r>
              <a:rPr lang="en-US" err="1">
                <a:solidFill>
                  <a:schemeClr val="bg1">
                    <a:lumMod val="65000"/>
                  </a:schemeClr>
                </a:solidFill>
                <a:latin typeface="PT Mono"/>
              </a:rPr>
              <a:t>Bar.class</a:t>
            </a:r>
            <a:endParaRPr lang="en-US">
              <a:solidFill>
                <a:schemeClr val="bg1">
                  <a:lumMod val="65000"/>
                </a:schemeClr>
              </a:solidFill>
              <a:latin typeface="PT Mono"/>
            </a:endParaRPr>
          </a:p>
          <a:p>
            <a:r>
              <a:rPr lang="en-US" err="1">
                <a:latin typeface="PT Mono"/>
              </a:rPr>
              <a:t>ldc</a:t>
            </a:r>
            <a:endParaRPr lang="en-US">
              <a:latin typeface="PT Mono"/>
            </a:endParaRPr>
          </a:p>
          <a:p>
            <a:r>
              <a:rPr lang="en-US">
                <a:solidFill>
                  <a:schemeClr val="bg1">
                    <a:lumMod val="65000"/>
                  </a:schemeClr>
                </a:solidFill>
                <a:latin typeface="PT Mono"/>
              </a:rPr>
              <a:t>// </a:t>
            </a:r>
            <a:r>
              <a:rPr lang="en-US" err="1">
                <a:solidFill>
                  <a:schemeClr val="bg1">
                    <a:lumMod val="65000"/>
                  </a:schemeClr>
                </a:solidFill>
                <a:latin typeface="PT Mono"/>
              </a:rPr>
              <a:t>Foo.class</a:t>
            </a:r>
            <a:endParaRPr lang="en-US">
              <a:solidFill>
                <a:schemeClr val="bg1">
                  <a:lumMod val="65000"/>
                </a:schemeClr>
              </a:solidFill>
              <a:latin typeface="PT Mono"/>
            </a:endParaRPr>
          </a:p>
          <a:p>
            <a:r>
              <a:rPr lang="en-US" err="1">
                <a:latin typeface="PT Mono"/>
              </a:rPr>
              <a:t>getstatic</a:t>
            </a:r>
            <a:endParaRPr lang="en-US">
              <a:latin typeface="PT Mono"/>
            </a:endParaRPr>
          </a:p>
          <a:p>
            <a:r>
              <a:rPr lang="en-US">
                <a:solidFill>
                  <a:schemeClr val="bg1">
                    <a:lumMod val="65000"/>
                  </a:schemeClr>
                </a:solidFill>
                <a:latin typeface="PT Mono"/>
              </a:rPr>
              <a:t>// </a:t>
            </a:r>
            <a:r>
              <a:rPr lang="en-US" err="1">
                <a:solidFill>
                  <a:schemeClr val="bg1">
                    <a:lumMod val="65000"/>
                  </a:schemeClr>
                </a:solidFill>
                <a:latin typeface="PT Mono"/>
              </a:rPr>
              <a:t>Baz.class</a:t>
            </a:r>
            <a:endParaRPr lang="en-US">
              <a:solidFill>
                <a:schemeClr val="bg1">
                  <a:lumMod val="65000"/>
                </a:schemeClr>
              </a:solidFill>
              <a:latin typeface="PT Mono"/>
            </a:endParaRPr>
          </a:p>
          <a:p>
            <a:r>
              <a:rPr lang="en-US" err="1">
                <a:latin typeface="PT Mono"/>
              </a:rPr>
              <a:t>invokevirtual</a:t>
            </a:r>
            <a:endParaRPr lang="en-US">
              <a:latin typeface="PT Mono"/>
            </a:endParaRPr>
          </a:p>
        </p:txBody>
      </p:sp>
      <p:sp>
        <p:nvSpPr>
          <p:cNvPr id="8" name="Rectangle: Rounded Corners 7">
            <a:extLst>
              <a:ext uri="{FF2B5EF4-FFF2-40B4-BE49-F238E27FC236}">
                <a16:creationId xmlns:a16="http://schemas.microsoft.com/office/drawing/2014/main" id="{9FFB867E-FEC2-C0D8-7C51-84E40C811152}"/>
              </a:ext>
            </a:extLst>
          </p:cNvPr>
          <p:cNvSpPr/>
          <p:nvPr/>
        </p:nvSpPr>
        <p:spPr>
          <a:xfrm>
            <a:off x="1184275" y="1470295"/>
            <a:ext cx="1574800"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Java Virtual Machine</a:t>
            </a:r>
            <a:endParaRPr lang="hi-IN">
              <a:solidFill>
                <a:schemeClr val="tx1"/>
              </a:solidFill>
            </a:endParaRPr>
          </a:p>
        </p:txBody>
      </p:sp>
      <p:pic>
        <p:nvPicPr>
          <p:cNvPr id="10" name="Picture 9">
            <a:extLst>
              <a:ext uri="{FF2B5EF4-FFF2-40B4-BE49-F238E27FC236}">
                <a16:creationId xmlns:a16="http://schemas.microsoft.com/office/drawing/2014/main" id="{398E84C5-CF30-424F-4591-CEF062504CEA}"/>
              </a:ext>
            </a:extLst>
          </p:cNvPr>
          <p:cNvPicPr>
            <a:picLocks noChangeAspect="1"/>
          </p:cNvPicPr>
          <p:nvPr/>
        </p:nvPicPr>
        <p:blipFill>
          <a:blip r:embed="rId2"/>
          <a:stretch>
            <a:fillRect/>
          </a:stretch>
        </p:blipFill>
        <p:spPr>
          <a:xfrm>
            <a:off x="209773" y="2403448"/>
            <a:ext cx="1078312" cy="1078312"/>
          </a:xfrm>
          <a:prstGeom prst="rect">
            <a:avLst/>
          </a:prstGeom>
        </p:spPr>
      </p:pic>
      <p:sp>
        <p:nvSpPr>
          <p:cNvPr id="11" name="TextBox 5">
            <a:extLst>
              <a:ext uri="{FF2B5EF4-FFF2-40B4-BE49-F238E27FC236}">
                <a16:creationId xmlns:a16="http://schemas.microsoft.com/office/drawing/2014/main" id="{5556AA4D-CF5F-189A-016C-52011F83F3B0}"/>
              </a:ext>
            </a:extLst>
          </p:cNvPr>
          <p:cNvSpPr txBox="1"/>
          <p:nvPr/>
        </p:nvSpPr>
        <p:spPr>
          <a:xfrm>
            <a:off x="4481121" y="2811438"/>
            <a:ext cx="2324075" cy="2531566"/>
          </a:xfrm>
          <a:prstGeom prst="roundRect">
            <a:avLst/>
          </a:prstGeom>
          <a:solidFill>
            <a:schemeClr val="bg2"/>
          </a:solidFill>
          <a:ln>
            <a:solidFill>
              <a:srgbClr val="E86A58"/>
            </a:solidFill>
          </a:ln>
        </p:spPr>
        <p:txBody>
          <a:bodyPr wrap="square" lIns="91440" tIns="45720" rIns="91440" bIns="45720" rtlCol="0" anchor="t">
            <a:spAutoFit/>
          </a:bodyPr>
          <a:lstStyle/>
          <a:p>
            <a:r>
              <a:rPr lang="en-US">
                <a:solidFill>
                  <a:schemeClr val="bg1">
                    <a:lumMod val="65000"/>
                  </a:schemeClr>
                </a:solidFill>
                <a:latin typeface="PT Mono"/>
              </a:rPr>
              <a:t>// </a:t>
            </a:r>
            <a:r>
              <a:rPr lang="en-US" err="1">
                <a:solidFill>
                  <a:schemeClr val="bg1">
                    <a:lumMod val="65000"/>
                  </a:schemeClr>
                </a:solidFill>
                <a:latin typeface="PT Mono"/>
              </a:rPr>
              <a:t>Foo.class</a:t>
            </a:r>
            <a:endParaRPr lang="en-US">
              <a:solidFill>
                <a:schemeClr val="bg1">
                  <a:lumMod val="65000"/>
                </a:schemeClr>
              </a:solidFill>
              <a:latin typeface="PT Mono"/>
            </a:endParaRPr>
          </a:p>
          <a:p>
            <a:r>
              <a:rPr lang="en-US" err="1">
                <a:latin typeface="PT Mono"/>
              </a:rPr>
              <a:t>getstatic</a:t>
            </a:r>
            <a:endParaRPr lang="en-US">
              <a:latin typeface="PT Mono"/>
            </a:endParaRPr>
          </a:p>
          <a:p>
            <a:r>
              <a:rPr lang="en-US">
                <a:solidFill>
                  <a:schemeClr val="bg1">
                    <a:lumMod val="65000"/>
                  </a:schemeClr>
                </a:solidFill>
                <a:latin typeface="PT Mono"/>
              </a:rPr>
              <a:t>// </a:t>
            </a:r>
            <a:r>
              <a:rPr lang="en-US" err="1">
                <a:solidFill>
                  <a:schemeClr val="bg1">
                    <a:lumMod val="65000"/>
                  </a:schemeClr>
                </a:solidFill>
                <a:latin typeface="PT Mono"/>
              </a:rPr>
              <a:t>Bar.class</a:t>
            </a:r>
            <a:endParaRPr lang="en-US">
              <a:solidFill>
                <a:schemeClr val="bg1">
                  <a:lumMod val="65000"/>
                </a:schemeClr>
              </a:solidFill>
              <a:latin typeface="PT Mono"/>
            </a:endParaRPr>
          </a:p>
          <a:p>
            <a:r>
              <a:rPr lang="en-US" err="1">
                <a:latin typeface="PT Mono"/>
              </a:rPr>
              <a:t>Ldc</a:t>
            </a:r>
            <a:endParaRPr lang="en-US">
              <a:latin typeface="PT Mono"/>
            </a:endParaRPr>
          </a:p>
          <a:p>
            <a:r>
              <a:rPr lang="en-US">
                <a:solidFill>
                  <a:schemeClr val="bg1">
                    <a:lumMod val="65000"/>
                  </a:schemeClr>
                </a:solidFill>
                <a:latin typeface="PT Mono"/>
              </a:rPr>
              <a:t>// </a:t>
            </a:r>
            <a:r>
              <a:rPr lang="en-US" err="1">
                <a:solidFill>
                  <a:schemeClr val="bg1">
                    <a:lumMod val="65000"/>
                  </a:schemeClr>
                </a:solidFill>
                <a:latin typeface="PT Mono"/>
              </a:rPr>
              <a:t>Baz.class</a:t>
            </a:r>
            <a:endParaRPr lang="en-US">
              <a:solidFill>
                <a:schemeClr val="bg1">
                  <a:lumMod val="65000"/>
                </a:schemeClr>
              </a:solidFill>
              <a:latin typeface="PT Mono"/>
            </a:endParaRPr>
          </a:p>
          <a:p>
            <a:r>
              <a:rPr lang="en-US" err="1">
                <a:latin typeface="PT Mono"/>
              </a:rPr>
              <a:t>invokevirtual</a:t>
            </a:r>
            <a:endParaRPr lang="en-US">
              <a:solidFill>
                <a:schemeClr val="bg1">
                  <a:lumMod val="65000"/>
                </a:schemeClr>
              </a:solidFill>
              <a:latin typeface="PT Mono"/>
            </a:endParaRPr>
          </a:p>
          <a:p>
            <a:r>
              <a:rPr lang="en-US">
                <a:solidFill>
                  <a:schemeClr val="bg1">
                    <a:lumMod val="65000"/>
                  </a:schemeClr>
                </a:solidFill>
                <a:latin typeface="PT Mono"/>
              </a:rPr>
              <a:t>// </a:t>
            </a:r>
            <a:r>
              <a:rPr lang="en-US" err="1">
                <a:solidFill>
                  <a:schemeClr val="bg1">
                    <a:lumMod val="65000"/>
                  </a:schemeClr>
                </a:solidFill>
                <a:latin typeface="PT Mono"/>
              </a:rPr>
              <a:t>Qux.class</a:t>
            </a:r>
            <a:endParaRPr lang="en-US">
              <a:solidFill>
                <a:schemeClr val="bg1">
                  <a:lumMod val="65000"/>
                </a:schemeClr>
              </a:solidFill>
              <a:latin typeface="PT Mono"/>
            </a:endParaRPr>
          </a:p>
          <a:p>
            <a:r>
              <a:rPr lang="en-US">
                <a:latin typeface="PT Mono"/>
              </a:rPr>
              <a:t>return</a:t>
            </a:r>
            <a:endParaRPr lang="en-US">
              <a:solidFill>
                <a:schemeClr val="bg1">
                  <a:lumMod val="65000"/>
                </a:schemeClr>
              </a:solidFill>
              <a:latin typeface="PT Mono"/>
            </a:endParaRPr>
          </a:p>
        </p:txBody>
      </p:sp>
      <p:sp>
        <p:nvSpPr>
          <p:cNvPr id="12" name="TextBox 5">
            <a:extLst>
              <a:ext uri="{FF2B5EF4-FFF2-40B4-BE49-F238E27FC236}">
                <a16:creationId xmlns:a16="http://schemas.microsoft.com/office/drawing/2014/main" id="{9E1E8BF6-918B-9B9E-1FF2-EDADF6234468}"/>
              </a:ext>
            </a:extLst>
          </p:cNvPr>
          <p:cNvSpPr txBox="1"/>
          <p:nvPr/>
        </p:nvSpPr>
        <p:spPr>
          <a:xfrm>
            <a:off x="6992718" y="2833852"/>
            <a:ext cx="2324075" cy="2531566"/>
          </a:xfrm>
          <a:prstGeom prst="roundRect">
            <a:avLst/>
          </a:prstGeom>
          <a:solidFill>
            <a:schemeClr val="bg2"/>
          </a:solidFill>
          <a:ln>
            <a:solidFill>
              <a:srgbClr val="E86A58"/>
            </a:solidFill>
          </a:ln>
        </p:spPr>
        <p:txBody>
          <a:bodyPr wrap="square" lIns="91440" tIns="45720" rIns="91440" bIns="45720" rtlCol="0" anchor="t">
            <a:spAutoFit/>
          </a:bodyPr>
          <a:lstStyle/>
          <a:p>
            <a:r>
              <a:rPr lang="en-US">
                <a:solidFill>
                  <a:schemeClr val="bg1">
                    <a:lumMod val="65000"/>
                  </a:schemeClr>
                </a:solidFill>
                <a:latin typeface="PT Mono"/>
              </a:rPr>
              <a:t>1010101010101011010101010101010101101010101010101010110101010010001010101010101010101010101010101011010101010110</a:t>
            </a:r>
            <a:endParaRPr lang="en-US">
              <a:latin typeface="PT Mono"/>
            </a:endParaRPr>
          </a:p>
        </p:txBody>
      </p:sp>
      <p:sp>
        <p:nvSpPr>
          <p:cNvPr id="13" name="TextBox 5">
            <a:extLst>
              <a:ext uri="{FF2B5EF4-FFF2-40B4-BE49-F238E27FC236}">
                <a16:creationId xmlns:a16="http://schemas.microsoft.com/office/drawing/2014/main" id="{C2846489-3D6F-E7D3-69F0-2F0CC07DFA37}"/>
              </a:ext>
            </a:extLst>
          </p:cNvPr>
          <p:cNvSpPr txBox="1"/>
          <p:nvPr/>
        </p:nvSpPr>
        <p:spPr>
          <a:xfrm>
            <a:off x="9405942" y="1408313"/>
            <a:ext cx="2324075" cy="715089"/>
          </a:xfrm>
          <a:prstGeom prst="roundRect">
            <a:avLst/>
          </a:prstGeom>
          <a:solidFill>
            <a:schemeClr val="tx1"/>
          </a:solidFill>
          <a:ln>
            <a:solidFill>
              <a:srgbClr val="E86A58"/>
            </a:solidFill>
          </a:ln>
        </p:spPr>
        <p:txBody>
          <a:bodyPr wrap="square" lIns="91440" tIns="45720" rIns="91440" bIns="45720" rtlCol="0" anchor="t">
            <a:spAutoFit/>
          </a:bodyPr>
          <a:lstStyle/>
          <a:p>
            <a:r>
              <a:rPr lang="en-US">
                <a:solidFill>
                  <a:schemeClr val="bg1">
                    <a:lumMod val="65000"/>
                  </a:schemeClr>
                </a:solidFill>
                <a:latin typeface="PT Mono"/>
              </a:rPr>
              <a:t>&gt; So much for hello world </a:t>
            </a:r>
            <a:r>
              <a:rPr lang="en-US">
                <a:solidFill>
                  <a:schemeClr val="bg1">
                    <a:lumMod val="65000"/>
                  </a:schemeClr>
                </a:solidFill>
                <a:latin typeface="PT Mono"/>
                <a:sym typeface="Wingdings" panose="05000000000000000000" pitchFamily="2" charset="2"/>
              </a:rPr>
              <a:t>:/</a:t>
            </a:r>
            <a:endParaRPr lang="en-US">
              <a:latin typeface="PT Mono"/>
            </a:endParaRPr>
          </a:p>
        </p:txBody>
      </p:sp>
      <p:sp>
        <p:nvSpPr>
          <p:cNvPr id="14" name="Rectangle 13">
            <a:extLst>
              <a:ext uri="{FF2B5EF4-FFF2-40B4-BE49-F238E27FC236}">
                <a16:creationId xmlns:a16="http://schemas.microsoft.com/office/drawing/2014/main" id="{B47EB2D3-1F1D-06D0-C38E-DD69B67B9C30}"/>
              </a:ext>
            </a:extLst>
          </p:cNvPr>
          <p:cNvSpPr/>
          <p:nvPr/>
        </p:nvSpPr>
        <p:spPr>
          <a:xfrm>
            <a:off x="1716967" y="2344479"/>
            <a:ext cx="7821738" cy="3510312"/>
          </a:xfrm>
          <a:prstGeom prst="rect">
            <a:avLst/>
          </a:prstGeom>
          <a:noFill/>
          <a:ln>
            <a:solidFill>
              <a:schemeClr val="bg1">
                <a:lumMod val="8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i-IN"/>
          </a:p>
        </p:txBody>
      </p:sp>
      <p:cxnSp>
        <p:nvCxnSpPr>
          <p:cNvPr id="16" name="Straight Arrow Connector 15">
            <a:extLst>
              <a:ext uri="{FF2B5EF4-FFF2-40B4-BE49-F238E27FC236}">
                <a16:creationId xmlns:a16="http://schemas.microsoft.com/office/drawing/2014/main" id="{3D719FC2-D96A-2C00-308C-0D8F1B550183}"/>
              </a:ext>
            </a:extLst>
          </p:cNvPr>
          <p:cNvCxnSpPr>
            <a:stCxn id="10" idx="0"/>
            <a:endCxn id="8" idx="2"/>
          </p:cNvCxnSpPr>
          <p:nvPr/>
        </p:nvCxnSpPr>
        <p:spPr>
          <a:xfrm flipV="1">
            <a:off x="748929" y="2061422"/>
            <a:ext cx="1222746" cy="3420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E5675605-4D17-C7E1-1FB9-D502C7E2F471}"/>
              </a:ext>
            </a:extLst>
          </p:cNvPr>
          <p:cNvCxnSpPr>
            <a:stCxn id="8" idx="2"/>
            <a:endCxn id="14" idx="0"/>
          </p:cNvCxnSpPr>
          <p:nvPr/>
        </p:nvCxnSpPr>
        <p:spPr>
          <a:xfrm>
            <a:off x="1971675" y="2061422"/>
            <a:ext cx="3656161" cy="2830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Connector: Elbow 19">
            <a:extLst>
              <a:ext uri="{FF2B5EF4-FFF2-40B4-BE49-F238E27FC236}">
                <a16:creationId xmlns:a16="http://schemas.microsoft.com/office/drawing/2014/main" id="{F9BD554A-B907-6342-86E9-71D06F266E8E}"/>
              </a:ext>
            </a:extLst>
          </p:cNvPr>
          <p:cNvCxnSpPr>
            <a:stCxn id="14" idx="3"/>
            <a:endCxn id="13" idx="2"/>
          </p:cNvCxnSpPr>
          <p:nvPr/>
        </p:nvCxnSpPr>
        <p:spPr>
          <a:xfrm flipV="1">
            <a:off x="9538705" y="2123402"/>
            <a:ext cx="1029275" cy="197623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27188C68-9EB0-5DB7-B998-61F1217193D5}"/>
              </a:ext>
            </a:extLst>
          </p:cNvPr>
          <p:cNvSpPr txBox="1"/>
          <p:nvPr/>
        </p:nvSpPr>
        <p:spPr>
          <a:xfrm>
            <a:off x="2489032" y="2441996"/>
            <a:ext cx="1243321" cy="369332"/>
          </a:xfrm>
          <a:prstGeom prst="rect">
            <a:avLst/>
          </a:prstGeom>
          <a:noFill/>
        </p:spPr>
        <p:txBody>
          <a:bodyPr wrap="square" rtlCol="0">
            <a:spAutoFit/>
          </a:bodyPr>
          <a:lstStyle/>
          <a:p>
            <a:pPr algn="ctr"/>
            <a:r>
              <a:rPr lang="en-US"/>
              <a:t>Loading</a:t>
            </a:r>
            <a:endParaRPr lang="hi-IN"/>
          </a:p>
        </p:txBody>
      </p:sp>
      <p:sp>
        <p:nvSpPr>
          <p:cNvPr id="22" name="TextBox 21">
            <a:extLst>
              <a:ext uri="{FF2B5EF4-FFF2-40B4-BE49-F238E27FC236}">
                <a16:creationId xmlns:a16="http://schemas.microsoft.com/office/drawing/2014/main" id="{B0939EBC-BA40-E334-C332-478141B70C85}"/>
              </a:ext>
            </a:extLst>
          </p:cNvPr>
          <p:cNvSpPr txBox="1"/>
          <p:nvPr/>
        </p:nvSpPr>
        <p:spPr>
          <a:xfrm>
            <a:off x="5021497" y="2428976"/>
            <a:ext cx="1243321" cy="369332"/>
          </a:xfrm>
          <a:prstGeom prst="rect">
            <a:avLst/>
          </a:prstGeom>
          <a:noFill/>
        </p:spPr>
        <p:txBody>
          <a:bodyPr wrap="square" rtlCol="0">
            <a:spAutoFit/>
          </a:bodyPr>
          <a:lstStyle/>
          <a:p>
            <a:pPr algn="ctr"/>
            <a:r>
              <a:rPr lang="en-US"/>
              <a:t>Linking</a:t>
            </a:r>
            <a:endParaRPr lang="hi-IN"/>
          </a:p>
        </p:txBody>
      </p:sp>
      <p:sp>
        <p:nvSpPr>
          <p:cNvPr id="23" name="TextBox 22">
            <a:extLst>
              <a:ext uri="{FF2B5EF4-FFF2-40B4-BE49-F238E27FC236}">
                <a16:creationId xmlns:a16="http://schemas.microsoft.com/office/drawing/2014/main" id="{01D563DE-0D9B-7E0C-F82C-373B02CB6E12}"/>
              </a:ext>
            </a:extLst>
          </p:cNvPr>
          <p:cNvSpPr txBox="1"/>
          <p:nvPr/>
        </p:nvSpPr>
        <p:spPr>
          <a:xfrm>
            <a:off x="7428951" y="2441996"/>
            <a:ext cx="1637272" cy="369332"/>
          </a:xfrm>
          <a:prstGeom prst="rect">
            <a:avLst/>
          </a:prstGeom>
          <a:noFill/>
        </p:spPr>
        <p:txBody>
          <a:bodyPr wrap="square" rtlCol="0">
            <a:spAutoFit/>
          </a:bodyPr>
          <a:lstStyle/>
          <a:p>
            <a:pPr algn="ctr"/>
            <a:r>
              <a:rPr lang="en-US"/>
              <a:t>Initialization</a:t>
            </a:r>
            <a:endParaRPr lang="hi-IN"/>
          </a:p>
        </p:txBody>
      </p:sp>
      <p:sp>
        <p:nvSpPr>
          <p:cNvPr id="24" name="TextBox 23">
            <a:extLst>
              <a:ext uri="{FF2B5EF4-FFF2-40B4-BE49-F238E27FC236}">
                <a16:creationId xmlns:a16="http://schemas.microsoft.com/office/drawing/2014/main" id="{0EEA7F98-013B-90A4-944A-728EC613C11C}"/>
              </a:ext>
            </a:extLst>
          </p:cNvPr>
          <p:cNvSpPr txBox="1"/>
          <p:nvPr/>
        </p:nvSpPr>
        <p:spPr>
          <a:xfrm>
            <a:off x="6264818" y="1034329"/>
            <a:ext cx="2255185" cy="1200329"/>
          </a:xfrm>
          <a:prstGeom prst="rect">
            <a:avLst/>
          </a:prstGeom>
          <a:noFill/>
        </p:spPr>
        <p:txBody>
          <a:bodyPr wrap="square" lIns="91440" tIns="45720" rIns="91440" bIns="45720" rtlCol="0" anchor="t">
            <a:spAutoFit/>
          </a:bodyPr>
          <a:lstStyle/>
          <a:p>
            <a:pPr algn="ctr"/>
            <a:r>
              <a:rPr lang="en-US"/>
              <a:t>We, java lovers, just call the entire process </a:t>
            </a:r>
            <a:r>
              <a:rPr lang="en-US" b="1"/>
              <a:t>classloading</a:t>
            </a:r>
            <a:r>
              <a:rPr lang="en-US"/>
              <a:t>.</a:t>
            </a:r>
            <a:endParaRPr lang="hi-IN" b="1"/>
          </a:p>
        </p:txBody>
      </p:sp>
      <p:sp>
        <p:nvSpPr>
          <p:cNvPr id="25" name="TextBox 24">
            <a:extLst>
              <a:ext uri="{FF2B5EF4-FFF2-40B4-BE49-F238E27FC236}">
                <a16:creationId xmlns:a16="http://schemas.microsoft.com/office/drawing/2014/main" id="{E80DE984-9499-F5DA-AD3C-526DC11EA04E}"/>
              </a:ext>
            </a:extLst>
          </p:cNvPr>
          <p:cNvSpPr txBox="1"/>
          <p:nvPr/>
        </p:nvSpPr>
        <p:spPr>
          <a:xfrm>
            <a:off x="594774" y="6110694"/>
            <a:ext cx="9973206" cy="276999"/>
          </a:xfrm>
          <a:prstGeom prst="rect">
            <a:avLst/>
          </a:prstGeom>
          <a:noFill/>
        </p:spPr>
        <p:txBody>
          <a:bodyPr wrap="square">
            <a:spAutoFit/>
          </a:bodyPr>
          <a:lstStyle/>
          <a:p>
            <a:r>
              <a:rPr lang="en-GB" sz="1200" b="0" i="0" u="none" strike="noStrike">
                <a:solidFill>
                  <a:schemeClr val="tx1">
                    <a:lumMod val="85000"/>
                    <a:lumOff val="15000"/>
                  </a:schemeClr>
                </a:solidFill>
                <a:effectLst/>
              </a:rPr>
              <a:t>[6] Oracle, </a:t>
            </a:r>
            <a:r>
              <a:rPr lang="en-US" sz="1200">
                <a:hlinkClick r:id="rId3"/>
              </a:rPr>
              <a:t>Chapter 5. Loading, Linking, and Initializing (oracle.com)</a:t>
            </a:r>
            <a:r>
              <a:rPr lang="en-US" sz="1200"/>
              <a:t>, 2023, https://docs.oracle.com/javase/specs/jvms/se21/html/jvms-5.html</a:t>
            </a:r>
            <a:endParaRPr lang="en-GB" sz="1200" b="1" i="0" u="none" strike="noStrike">
              <a:solidFill>
                <a:schemeClr val="tx1">
                  <a:lumMod val="85000"/>
                  <a:lumOff val="15000"/>
                </a:schemeClr>
              </a:solidFill>
              <a:effectLst/>
            </a:endParaRPr>
          </a:p>
        </p:txBody>
      </p:sp>
      <p:sp>
        <p:nvSpPr>
          <p:cNvPr id="26" name="TextBox 25">
            <a:extLst>
              <a:ext uri="{FF2B5EF4-FFF2-40B4-BE49-F238E27FC236}">
                <a16:creationId xmlns:a16="http://schemas.microsoft.com/office/drawing/2014/main" id="{17A1E8DF-6B71-5734-2BD0-15ED792FB829}"/>
              </a:ext>
            </a:extLst>
          </p:cNvPr>
          <p:cNvSpPr txBox="1"/>
          <p:nvPr/>
        </p:nvSpPr>
        <p:spPr>
          <a:xfrm>
            <a:off x="1698938" y="2450110"/>
            <a:ext cx="501226" cy="369332"/>
          </a:xfrm>
          <a:prstGeom prst="rect">
            <a:avLst/>
          </a:prstGeom>
          <a:noFill/>
        </p:spPr>
        <p:txBody>
          <a:bodyPr wrap="square" rtlCol="0" anchor="ctr">
            <a:spAutoFit/>
          </a:bodyPr>
          <a:lstStyle/>
          <a:p>
            <a:pPr algn="ctr"/>
            <a:r>
              <a:rPr lang="en-IN"/>
              <a:t>[6]</a:t>
            </a:r>
            <a:endParaRPr lang="hi-IN"/>
          </a:p>
        </p:txBody>
      </p:sp>
      <p:sp>
        <p:nvSpPr>
          <p:cNvPr id="28" name="TextBox 27">
            <a:extLst>
              <a:ext uri="{FF2B5EF4-FFF2-40B4-BE49-F238E27FC236}">
                <a16:creationId xmlns:a16="http://schemas.microsoft.com/office/drawing/2014/main" id="{F8162379-A52A-5D4B-BE3D-B9AB8F2703ED}"/>
              </a:ext>
            </a:extLst>
          </p:cNvPr>
          <p:cNvSpPr txBox="1"/>
          <p:nvPr/>
        </p:nvSpPr>
        <p:spPr>
          <a:xfrm>
            <a:off x="127268" y="3481760"/>
            <a:ext cx="1243321" cy="646331"/>
          </a:xfrm>
          <a:prstGeom prst="rect">
            <a:avLst/>
          </a:prstGeom>
          <a:noFill/>
        </p:spPr>
        <p:txBody>
          <a:bodyPr wrap="square" rtlCol="0">
            <a:spAutoFit/>
          </a:bodyPr>
          <a:lstStyle/>
          <a:p>
            <a:pPr algn="ctr"/>
            <a:r>
              <a:rPr lang="en-US"/>
              <a:t>Jar from registry.</a:t>
            </a:r>
            <a:endParaRPr lang="hi-IN"/>
          </a:p>
        </p:txBody>
      </p:sp>
      <p:sp>
        <p:nvSpPr>
          <p:cNvPr id="3" name="textruta 2">
            <a:extLst>
              <a:ext uri="{FF2B5EF4-FFF2-40B4-BE49-F238E27FC236}">
                <a16:creationId xmlns:a16="http://schemas.microsoft.com/office/drawing/2014/main" id="{0DF35A2C-07A2-BF81-A399-BCD2C36B943C}"/>
              </a:ext>
            </a:extLst>
          </p:cNvPr>
          <p:cNvSpPr txBox="1"/>
          <p:nvPr/>
        </p:nvSpPr>
        <p:spPr>
          <a:xfrm>
            <a:off x="2156442" y="5324713"/>
            <a:ext cx="19545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sv-SE"/>
              <a:t>Gets binary represenation</a:t>
            </a:r>
          </a:p>
        </p:txBody>
      </p:sp>
      <p:sp>
        <p:nvSpPr>
          <p:cNvPr id="9" name="textruta 2">
            <a:extLst>
              <a:ext uri="{FF2B5EF4-FFF2-40B4-BE49-F238E27FC236}">
                <a16:creationId xmlns:a16="http://schemas.microsoft.com/office/drawing/2014/main" id="{3ED37443-8027-59CD-D6A0-8E174B8349CD}"/>
              </a:ext>
            </a:extLst>
          </p:cNvPr>
          <p:cNvSpPr txBox="1"/>
          <p:nvPr/>
        </p:nvSpPr>
        <p:spPr>
          <a:xfrm>
            <a:off x="4735225" y="5321070"/>
            <a:ext cx="19545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sv-SE"/>
              <a:t>Combines into runtime state</a:t>
            </a:r>
          </a:p>
        </p:txBody>
      </p:sp>
      <p:sp>
        <p:nvSpPr>
          <p:cNvPr id="15" name="textruta 2">
            <a:extLst>
              <a:ext uri="{FF2B5EF4-FFF2-40B4-BE49-F238E27FC236}">
                <a16:creationId xmlns:a16="http://schemas.microsoft.com/office/drawing/2014/main" id="{15B88CAD-3287-F009-54B7-EA738F9FD9FC}"/>
              </a:ext>
            </a:extLst>
          </p:cNvPr>
          <p:cNvSpPr txBox="1"/>
          <p:nvPr/>
        </p:nvSpPr>
        <p:spPr>
          <a:xfrm>
            <a:off x="7267856" y="5281195"/>
            <a:ext cx="19545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sv-SE"/>
              <a:t>Ready for execution!</a:t>
            </a:r>
          </a:p>
        </p:txBody>
      </p:sp>
    </p:spTree>
    <p:extLst>
      <p:ext uri="{BB962C8B-B14F-4D97-AF65-F5344CB8AC3E}">
        <p14:creationId xmlns:p14="http://schemas.microsoft.com/office/powerpoint/2010/main" val="2518227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80F00-1F2B-636F-7D49-B6E4C86E8739}"/>
              </a:ext>
            </a:extLst>
          </p:cNvPr>
          <p:cNvSpPr>
            <a:spLocks noGrp="1"/>
          </p:cNvSpPr>
          <p:nvPr>
            <p:ph type="title"/>
          </p:nvPr>
        </p:nvSpPr>
        <p:spPr/>
        <p:txBody>
          <a:bodyPr/>
          <a:lstStyle/>
          <a:p>
            <a:r>
              <a:rPr lang="en-IN"/>
              <a:t>How is Software Supply Chain Attack relevant?</a:t>
            </a:r>
            <a:endParaRPr lang="hi-IN"/>
          </a:p>
        </p:txBody>
      </p:sp>
      <p:sp>
        <p:nvSpPr>
          <p:cNvPr id="4" name="Date Placeholder 3">
            <a:extLst>
              <a:ext uri="{FF2B5EF4-FFF2-40B4-BE49-F238E27FC236}">
                <a16:creationId xmlns:a16="http://schemas.microsoft.com/office/drawing/2014/main" id="{31EC6319-DE10-9501-E4CD-C064F2923C42}"/>
              </a:ext>
            </a:extLst>
          </p:cNvPr>
          <p:cNvSpPr>
            <a:spLocks noGrp="1"/>
          </p:cNvSpPr>
          <p:nvPr>
            <p:ph type="dt" sz="half" idx="10"/>
          </p:nvPr>
        </p:nvSpPr>
        <p:spPr/>
        <p:txBody>
          <a:bodyPr/>
          <a:lstStyle/>
          <a:p>
            <a:r>
              <a:rPr lang="hi-IN"/>
              <a:t>06-09-2024</a:t>
            </a:r>
            <a:endParaRPr lang="sv-SE"/>
          </a:p>
        </p:txBody>
      </p:sp>
      <p:sp>
        <p:nvSpPr>
          <p:cNvPr id="5" name="Footer Placeholder 4">
            <a:extLst>
              <a:ext uri="{FF2B5EF4-FFF2-40B4-BE49-F238E27FC236}">
                <a16:creationId xmlns:a16="http://schemas.microsoft.com/office/drawing/2014/main" id="{45F6B54A-7559-C022-3B25-344BDEE6BAAC}"/>
              </a:ext>
            </a:extLst>
          </p:cNvPr>
          <p:cNvSpPr>
            <a:spLocks noGrp="1"/>
          </p:cNvSpPr>
          <p:nvPr>
            <p:ph type="ftr" sz="quarter" idx="11"/>
          </p:nvPr>
        </p:nvSpPr>
        <p:spPr/>
        <p:txBody>
          <a:bodyPr/>
          <a:lstStyle/>
          <a:p>
            <a:r>
              <a:rPr lang="sv-SE"/>
              <a:t>Aman Sharma | amansha@kth.se</a:t>
            </a:r>
          </a:p>
        </p:txBody>
      </p:sp>
      <p:sp>
        <p:nvSpPr>
          <p:cNvPr id="6" name="Slide Number Placeholder 5">
            <a:extLst>
              <a:ext uri="{FF2B5EF4-FFF2-40B4-BE49-F238E27FC236}">
                <a16:creationId xmlns:a16="http://schemas.microsoft.com/office/drawing/2014/main" id="{B2691EBC-6470-9498-F979-5DD2C22E7FC8}"/>
              </a:ext>
            </a:extLst>
          </p:cNvPr>
          <p:cNvSpPr>
            <a:spLocks noGrp="1"/>
          </p:cNvSpPr>
          <p:nvPr>
            <p:ph type="sldNum" sz="quarter" idx="12"/>
          </p:nvPr>
        </p:nvSpPr>
        <p:spPr/>
        <p:txBody>
          <a:bodyPr/>
          <a:lstStyle/>
          <a:p>
            <a:fld id="{B716C8F4-20CD-364A-8A8E-DE130115B178}" type="slidenum">
              <a:rPr lang="sv-SE" smtClean="0"/>
              <a:t>8</a:t>
            </a:fld>
            <a:endParaRPr lang="sv-SE"/>
          </a:p>
        </p:txBody>
      </p:sp>
      <p:grpSp>
        <p:nvGrpSpPr>
          <p:cNvPr id="44" name="Group 43">
            <a:extLst>
              <a:ext uri="{FF2B5EF4-FFF2-40B4-BE49-F238E27FC236}">
                <a16:creationId xmlns:a16="http://schemas.microsoft.com/office/drawing/2014/main" id="{A9F9ED0E-53B9-C9D5-AB80-74B5E4E4DB63}"/>
              </a:ext>
            </a:extLst>
          </p:cNvPr>
          <p:cNvGrpSpPr/>
          <p:nvPr/>
        </p:nvGrpSpPr>
        <p:grpSpPr>
          <a:xfrm>
            <a:off x="213417" y="1545019"/>
            <a:ext cx="1774734" cy="591127"/>
            <a:chOff x="213417" y="1545019"/>
            <a:chExt cx="1774734" cy="591127"/>
          </a:xfrm>
        </p:grpSpPr>
        <p:sp>
          <p:nvSpPr>
            <p:cNvPr id="7" name="Rectangle: Rounded Corners 6">
              <a:extLst>
                <a:ext uri="{FF2B5EF4-FFF2-40B4-BE49-F238E27FC236}">
                  <a16:creationId xmlns:a16="http://schemas.microsoft.com/office/drawing/2014/main" id="{5F8BAC47-6901-D6EF-0ACF-C193C51689C1}"/>
                </a:ext>
              </a:extLst>
            </p:cNvPr>
            <p:cNvSpPr/>
            <p:nvPr/>
          </p:nvSpPr>
          <p:spPr>
            <a:xfrm>
              <a:off x="213417" y="1545019"/>
              <a:ext cx="1774734"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sv-SE">
                  <a:solidFill>
                    <a:schemeClr val="tx1"/>
                  </a:solidFill>
                </a:rPr>
                <a:t>Source</a:t>
              </a:r>
              <a:endParaRPr lang="hi-IN">
                <a:solidFill>
                  <a:schemeClr val="tx1"/>
                </a:solidFill>
              </a:endParaRPr>
            </a:p>
          </p:txBody>
        </p:sp>
        <p:pic>
          <p:nvPicPr>
            <p:cNvPr id="9" name="Bildobjekt 15" descr="En bild som visar svart, mörker&#10;&#10;Automatiskt genererad beskrivning">
              <a:extLst>
                <a:ext uri="{FF2B5EF4-FFF2-40B4-BE49-F238E27FC236}">
                  <a16:creationId xmlns:a16="http://schemas.microsoft.com/office/drawing/2014/main" id="{E84BF8AC-0C35-5851-FF59-0C13F4290B8B}"/>
                </a:ext>
              </a:extLst>
            </p:cNvPr>
            <p:cNvPicPr>
              <a:picLocks noChangeAspect="1"/>
            </p:cNvPicPr>
            <p:nvPr/>
          </p:nvPicPr>
          <p:blipFill>
            <a:blip r:embed="rId2"/>
            <a:stretch>
              <a:fillRect/>
            </a:stretch>
          </p:blipFill>
          <p:spPr>
            <a:xfrm>
              <a:off x="1459432" y="1714997"/>
              <a:ext cx="251169" cy="251169"/>
            </a:xfrm>
            <a:prstGeom prst="rect">
              <a:avLst/>
            </a:prstGeom>
          </p:spPr>
        </p:pic>
      </p:grpSp>
      <p:grpSp>
        <p:nvGrpSpPr>
          <p:cNvPr id="45" name="Group 44">
            <a:extLst>
              <a:ext uri="{FF2B5EF4-FFF2-40B4-BE49-F238E27FC236}">
                <a16:creationId xmlns:a16="http://schemas.microsoft.com/office/drawing/2014/main" id="{5DC3F334-BCAF-138B-4033-39F90BC0013E}"/>
              </a:ext>
            </a:extLst>
          </p:cNvPr>
          <p:cNvGrpSpPr/>
          <p:nvPr/>
        </p:nvGrpSpPr>
        <p:grpSpPr>
          <a:xfrm>
            <a:off x="213417" y="3577509"/>
            <a:ext cx="1782555" cy="591127"/>
            <a:chOff x="213417" y="3577509"/>
            <a:chExt cx="1782555" cy="591127"/>
          </a:xfrm>
        </p:grpSpPr>
        <p:sp>
          <p:nvSpPr>
            <p:cNvPr id="8" name="Rectangle: Rounded Corners 7">
              <a:extLst>
                <a:ext uri="{FF2B5EF4-FFF2-40B4-BE49-F238E27FC236}">
                  <a16:creationId xmlns:a16="http://schemas.microsoft.com/office/drawing/2014/main" id="{03661DC8-329D-0181-6283-5954A98E06AA}"/>
                </a:ext>
              </a:extLst>
            </p:cNvPr>
            <p:cNvSpPr/>
            <p:nvPr/>
          </p:nvSpPr>
          <p:spPr>
            <a:xfrm>
              <a:off x="213417" y="3577509"/>
              <a:ext cx="1774734"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sv-SE">
                  <a:solidFill>
                    <a:schemeClr val="tx1"/>
                  </a:solidFill>
                </a:rPr>
                <a:t>Dependency</a:t>
              </a:r>
              <a:endParaRPr lang="hi-IN">
                <a:solidFill>
                  <a:schemeClr val="tx1"/>
                </a:solidFill>
              </a:endParaRPr>
            </a:p>
          </p:txBody>
        </p:sp>
        <p:pic>
          <p:nvPicPr>
            <p:cNvPr id="10" name="Bildobjekt 16">
              <a:extLst>
                <a:ext uri="{FF2B5EF4-FFF2-40B4-BE49-F238E27FC236}">
                  <a16:creationId xmlns:a16="http://schemas.microsoft.com/office/drawing/2014/main" id="{D25B84D1-0CDB-A11E-70F3-55E40FE6FADE}"/>
                </a:ext>
              </a:extLst>
            </p:cNvPr>
            <p:cNvPicPr>
              <a:picLocks noChangeAspect="1"/>
            </p:cNvPicPr>
            <p:nvPr/>
          </p:nvPicPr>
          <p:blipFill>
            <a:blip r:embed="rId3"/>
            <a:stretch>
              <a:fillRect/>
            </a:stretch>
          </p:blipFill>
          <p:spPr>
            <a:xfrm>
              <a:off x="1676453" y="3718473"/>
              <a:ext cx="319519" cy="309198"/>
            </a:xfrm>
            <a:prstGeom prst="rect">
              <a:avLst/>
            </a:prstGeom>
          </p:spPr>
        </p:pic>
      </p:grpSp>
      <p:sp>
        <p:nvSpPr>
          <p:cNvPr id="13" name="TextBox 5">
            <a:extLst>
              <a:ext uri="{FF2B5EF4-FFF2-40B4-BE49-F238E27FC236}">
                <a16:creationId xmlns:a16="http://schemas.microsoft.com/office/drawing/2014/main" id="{2907EF33-7702-2F7C-92F2-77E32F298C09}"/>
              </a:ext>
            </a:extLst>
          </p:cNvPr>
          <p:cNvSpPr txBox="1"/>
          <p:nvPr/>
        </p:nvSpPr>
        <p:spPr>
          <a:xfrm>
            <a:off x="2427531" y="1329796"/>
            <a:ext cx="2324075" cy="3083778"/>
          </a:xfrm>
          <a:prstGeom prst="roundRect">
            <a:avLst/>
          </a:prstGeom>
          <a:solidFill>
            <a:schemeClr val="bg2"/>
          </a:solidFill>
          <a:ln>
            <a:solidFill>
              <a:srgbClr val="E86A58"/>
            </a:solidFill>
          </a:ln>
        </p:spPr>
        <p:txBody>
          <a:bodyPr wrap="square" lIns="91440" tIns="45720" rIns="91440" bIns="45720" rtlCol="0" anchor="t">
            <a:spAutoFit/>
          </a:bodyPr>
          <a:lstStyle/>
          <a:p>
            <a:r>
              <a:rPr lang="en-US">
                <a:solidFill>
                  <a:schemeClr val="bg1">
                    <a:lumMod val="65000"/>
                  </a:schemeClr>
                </a:solidFill>
                <a:latin typeface="PT Mono"/>
              </a:rPr>
              <a:t>// </a:t>
            </a:r>
            <a:r>
              <a:rPr lang="en-US" err="1">
                <a:solidFill>
                  <a:schemeClr val="bg1">
                    <a:lumMod val="65000"/>
                  </a:schemeClr>
                </a:solidFill>
                <a:latin typeface="PT Mono"/>
              </a:rPr>
              <a:t>Qux.class</a:t>
            </a:r>
            <a:endParaRPr lang="en-US">
              <a:solidFill>
                <a:schemeClr val="bg1">
                  <a:lumMod val="65000"/>
                </a:schemeClr>
              </a:solidFill>
              <a:latin typeface="PT Mono"/>
            </a:endParaRPr>
          </a:p>
          <a:p>
            <a:r>
              <a:rPr lang="en-US">
                <a:latin typeface="PT Mono"/>
              </a:rPr>
              <a:t>return</a:t>
            </a:r>
            <a:endParaRPr lang="en-US">
              <a:solidFill>
                <a:schemeClr val="bg1">
                  <a:lumMod val="65000"/>
                </a:schemeClr>
              </a:solidFill>
              <a:latin typeface="PT Mono"/>
            </a:endParaRPr>
          </a:p>
          <a:p>
            <a:r>
              <a:rPr lang="en-US">
                <a:solidFill>
                  <a:schemeClr val="bg1">
                    <a:lumMod val="65000"/>
                  </a:schemeClr>
                </a:solidFill>
                <a:latin typeface="PT Mono"/>
              </a:rPr>
              <a:t>// </a:t>
            </a:r>
            <a:r>
              <a:rPr lang="en-US" err="1">
                <a:solidFill>
                  <a:schemeClr val="bg1">
                    <a:lumMod val="65000"/>
                  </a:schemeClr>
                </a:solidFill>
                <a:latin typeface="PT Mono"/>
              </a:rPr>
              <a:t>Bar.class</a:t>
            </a:r>
            <a:endParaRPr lang="en-US">
              <a:solidFill>
                <a:schemeClr val="bg1">
                  <a:lumMod val="65000"/>
                </a:schemeClr>
              </a:solidFill>
              <a:latin typeface="PT Mono"/>
            </a:endParaRPr>
          </a:p>
          <a:p>
            <a:r>
              <a:rPr lang="en-US" err="1">
                <a:latin typeface="PT Mono"/>
              </a:rPr>
              <a:t>ldc</a:t>
            </a:r>
            <a:endParaRPr lang="en-US">
              <a:latin typeface="PT Mono"/>
            </a:endParaRPr>
          </a:p>
          <a:p>
            <a:r>
              <a:rPr lang="en-US">
                <a:solidFill>
                  <a:schemeClr val="bg1">
                    <a:lumMod val="65000"/>
                  </a:schemeClr>
                </a:solidFill>
                <a:latin typeface="PT Mono"/>
              </a:rPr>
              <a:t>// </a:t>
            </a:r>
            <a:r>
              <a:rPr lang="en-US" err="1">
                <a:solidFill>
                  <a:schemeClr val="bg1">
                    <a:lumMod val="65000"/>
                  </a:schemeClr>
                </a:solidFill>
                <a:latin typeface="PT Mono"/>
              </a:rPr>
              <a:t>Foo.class</a:t>
            </a:r>
            <a:endParaRPr lang="en-US">
              <a:solidFill>
                <a:schemeClr val="bg1">
                  <a:lumMod val="65000"/>
                </a:schemeClr>
              </a:solidFill>
              <a:latin typeface="PT Mono"/>
            </a:endParaRPr>
          </a:p>
          <a:p>
            <a:r>
              <a:rPr lang="en-US" err="1">
                <a:latin typeface="PT Mono"/>
              </a:rPr>
              <a:t>getstatic</a:t>
            </a:r>
            <a:endParaRPr lang="en-US">
              <a:latin typeface="PT Mono"/>
            </a:endParaRPr>
          </a:p>
          <a:p>
            <a:r>
              <a:rPr lang="en-US">
                <a:solidFill>
                  <a:schemeClr val="bg1">
                    <a:lumMod val="65000"/>
                  </a:schemeClr>
                </a:solidFill>
                <a:latin typeface="PT Mono"/>
              </a:rPr>
              <a:t>// </a:t>
            </a:r>
            <a:r>
              <a:rPr lang="en-US" err="1">
                <a:solidFill>
                  <a:schemeClr val="bg1">
                    <a:lumMod val="65000"/>
                  </a:schemeClr>
                </a:solidFill>
                <a:latin typeface="PT Mono"/>
              </a:rPr>
              <a:t>Baz.class</a:t>
            </a:r>
            <a:endParaRPr lang="en-US">
              <a:solidFill>
                <a:schemeClr val="bg1">
                  <a:lumMod val="65000"/>
                </a:schemeClr>
              </a:solidFill>
              <a:latin typeface="PT Mono"/>
            </a:endParaRPr>
          </a:p>
          <a:p>
            <a:r>
              <a:rPr lang="en-US" err="1">
                <a:latin typeface="PT Mono"/>
              </a:rPr>
              <a:t>invokevirtual</a:t>
            </a:r>
            <a:endParaRPr lang="en-US">
              <a:latin typeface="PT Mono"/>
            </a:endParaRPr>
          </a:p>
          <a:p>
            <a:r>
              <a:rPr lang="en-US">
                <a:solidFill>
                  <a:schemeClr val="bg1">
                    <a:lumMod val="65000"/>
                  </a:schemeClr>
                </a:solidFill>
                <a:latin typeface="PT Mono"/>
              </a:rPr>
              <a:t>// </a:t>
            </a:r>
            <a:r>
              <a:rPr lang="en-US" err="1">
                <a:solidFill>
                  <a:schemeClr val="bg1">
                    <a:lumMod val="65000"/>
                  </a:schemeClr>
                </a:solidFill>
                <a:latin typeface="PT Mono"/>
              </a:rPr>
              <a:t>Quux.class</a:t>
            </a:r>
            <a:endParaRPr lang="en-US">
              <a:solidFill>
                <a:schemeClr val="bg1">
                  <a:lumMod val="65000"/>
                </a:schemeClr>
              </a:solidFill>
              <a:latin typeface="PT Mono"/>
            </a:endParaRPr>
          </a:p>
          <a:p>
            <a:r>
              <a:rPr lang="en-US">
                <a:solidFill>
                  <a:srgbClr val="FF0000"/>
                </a:solidFill>
                <a:latin typeface="PT Mono"/>
              </a:rPr>
              <a:t>steal</a:t>
            </a:r>
          </a:p>
        </p:txBody>
      </p:sp>
      <p:sp>
        <p:nvSpPr>
          <p:cNvPr id="14" name="TextBox 5">
            <a:extLst>
              <a:ext uri="{FF2B5EF4-FFF2-40B4-BE49-F238E27FC236}">
                <a16:creationId xmlns:a16="http://schemas.microsoft.com/office/drawing/2014/main" id="{E8A5B839-67DC-F8BD-1F15-CAF16FF76DFC}"/>
              </a:ext>
            </a:extLst>
          </p:cNvPr>
          <p:cNvSpPr txBox="1"/>
          <p:nvPr/>
        </p:nvSpPr>
        <p:spPr>
          <a:xfrm>
            <a:off x="4936977" y="1342926"/>
            <a:ext cx="2324075" cy="3083778"/>
          </a:xfrm>
          <a:prstGeom prst="roundRect">
            <a:avLst/>
          </a:prstGeom>
          <a:solidFill>
            <a:schemeClr val="bg2"/>
          </a:solidFill>
          <a:ln>
            <a:solidFill>
              <a:srgbClr val="E86A58"/>
            </a:solidFill>
          </a:ln>
        </p:spPr>
        <p:txBody>
          <a:bodyPr wrap="square" lIns="91440" tIns="45720" rIns="91440" bIns="45720" rtlCol="0" anchor="t">
            <a:spAutoFit/>
          </a:bodyPr>
          <a:lstStyle/>
          <a:p>
            <a:r>
              <a:rPr lang="en-US">
                <a:solidFill>
                  <a:schemeClr val="bg1">
                    <a:lumMod val="65000"/>
                  </a:schemeClr>
                </a:solidFill>
                <a:latin typeface="PT Mono"/>
              </a:rPr>
              <a:t>// </a:t>
            </a:r>
            <a:r>
              <a:rPr lang="en-US" err="1">
                <a:solidFill>
                  <a:schemeClr val="bg1">
                    <a:lumMod val="65000"/>
                  </a:schemeClr>
                </a:solidFill>
                <a:latin typeface="PT Mono"/>
              </a:rPr>
              <a:t>Foo.class</a:t>
            </a:r>
            <a:endParaRPr lang="en-US">
              <a:solidFill>
                <a:schemeClr val="bg1">
                  <a:lumMod val="65000"/>
                </a:schemeClr>
              </a:solidFill>
              <a:latin typeface="PT Mono"/>
            </a:endParaRPr>
          </a:p>
          <a:p>
            <a:r>
              <a:rPr lang="en-US" err="1">
                <a:latin typeface="PT Mono"/>
              </a:rPr>
              <a:t>getstatic</a:t>
            </a:r>
            <a:endParaRPr lang="en-US">
              <a:latin typeface="PT Mono"/>
            </a:endParaRPr>
          </a:p>
          <a:p>
            <a:r>
              <a:rPr lang="en-US">
                <a:solidFill>
                  <a:schemeClr val="bg1">
                    <a:lumMod val="65000"/>
                  </a:schemeClr>
                </a:solidFill>
                <a:latin typeface="PT Mono"/>
              </a:rPr>
              <a:t>// </a:t>
            </a:r>
            <a:r>
              <a:rPr lang="en-US" err="1">
                <a:solidFill>
                  <a:schemeClr val="bg1">
                    <a:lumMod val="65000"/>
                  </a:schemeClr>
                </a:solidFill>
                <a:latin typeface="PT Mono"/>
              </a:rPr>
              <a:t>Bar.class</a:t>
            </a:r>
            <a:endParaRPr lang="en-US">
              <a:solidFill>
                <a:schemeClr val="bg1">
                  <a:lumMod val="65000"/>
                </a:schemeClr>
              </a:solidFill>
              <a:latin typeface="PT Mono"/>
            </a:endParaRPr>
          </a:p>
          <a:p>
            <a:r>
              <a:rPr lang="en-US" err="1">
                <a:latin typeface="PT Mono"/>
              </a:rPr>
              <a:t>Ldc</a:t>
            </a:r>
            <a:endParaRPr lang="en-US">
              <a:latin typeface="PT Mono"/>
            </a:endParaRPr>
          </a:p>
          <a:p>
            <a:r>
              <a:rPr lang="en-US">
                <a:solidFill>
                  <a:schemeClr val="bg1">
                    <a:lumMod val="65000"/>
                  </a:schemeClr>
                </a:solidFill>
                <a:latin typeface="PT Mono"/>
              </a:rPr>
              <a:t>// </a:t>
            </a:r>
            <a:r>
              <a:rPr lang="en-US" err="1">
                <a:solidFill>
                  <a:schemeClr val="bg1">
                    <a:lumMod val="65000"/>
                  </a:schemeClr>
                </a:solidFill>
                <a:latin typeface="PT Mono"/>
              </a:rPr>
              <a:t>Baz.class</a:t>
            </a:r>
            <a:endParaRPr lang="en-US">
              <a:solidFill>
                <a:schemeClr val="bg1">
                  <a:lumMod val="65000"/>
                </a:schemeClr>
              </a:solidFill>
              <a:latin typeface="PT Mono"/>
            </a:endParaRPr>
          </a:p>
          <a:p>
            <a:r>
              <a:rPr lang="en-US" err="1">
                <a:latin typeface="PT Mono"/>
              </a:rPr>
              <a:t>invokevirtual</a:t>
            </a:r>
            <a:endParaRPr lang="en-US">
              <a:solidFill>
                <a:schemeClr val="bg1">
                  <a:lumMod val="65000"/>
                </a:schemeClr>
              </a:solidFill>
              <a:latin typeface="PT Mono"/>
            </a:endParaRPr>
          </a:p>
          <a:p>
            <a:r>
              <a:rPr lang="en-US">
                <a:solidFill>
                  <a:schemeClr val="bg1">
                    <a:lumMod val="65000"/>
                  </a:schemeClr>
                </a:solidFill>
                <a:latin typeface="PT Mono"/>
              </a:rPr>
              <a:t>// </a:t>
            </a:r>
            <a:r>
              <a:rPr lang="en-US" err="1">
                <a:solidFill>
                  <a:schemeClr val="bg1">
                    <a:lumMod val="65000"/>
                  </a:schemeClr>
                </a:solidFill>
                <a:latin typeface="PT Mono"/>
              </a:rPr>
              <a:t>Qux.class</a:t>
            </a:r>
            <a:endParaRPr lang="en-US">
              <a:solidFill>
                <a:schemeClr val="bg1">
                  <a:lumMod val="65000"/>
                </a:schemeClr>
              </a:solidFill>
              <a:latin typeface="PT Mono"/>
            </a:endParaRPr>
          </a:p>
          <a:p>
            <a:r>
              <a:rPr lang="en-US">
                <a:latin typeface="PT Mono"/>
              </a:rPr>
              <a:t>return</a:t>
            </a:r>
          </a:p>
          <a:p>
            <a:r>
              <a:rPr lang="en-US">
                <a:solidFill>
                  <a:schemeClr val="bg1">
                    <a:lumMod val="65000"/>
                  </a:schemeClr>
                </a:solidFill>
                <a:latin typeface="PT Mono"/>
              </a:rPr>
              <a:t>// </a:t>
            </a:r>
            <a:r>
              <a:rPr lang="en-US" err="1">
                <a:solidFill>
                  <a:schemeClr val="bg1">
                    <a:lumMod val="65000"/>
                  </a:schemeClr>
                </a:solidFill>
                <a:latin typeface="PT Mono"/>
              </a:rPr>
              <a:t>Quux.class</a:t>
            </a:r>
            <a:endParaRPr lang="en-US">
              <a:solidFill>
                <a:schemeClr val="bg1">
                  <a:lumMod val="65000"/>
                </a:schemeClr>
              </a:solidFill>
              <a:latin typeface="PT Mono"/>
            </a:endParaRPr>
          </a:p>
          <a:p>
            <a:r>
              <a:rPr lang="en-US">
                <a:solidFill>
                  <a:srgbClr val="FF0000"/>
                </a:solidFill>
                <a:latin typeface="PT Mono"/>
              </a:rPr>
              <a:t>steal</a:t>
            </a:r>
          </a:p>
        </p:txBody>
      </p:sp>
      <p:sp>
        <p:nvSpPr>
          <p:cNvPr id="15" name="TextBox 5">
            <a:extLst>
              <a:ext uri="{FF2B5EF4-FFF2-40B4-BE49-F238E27FC236}">
                <a16:creationId xmlns:a16="http://schemas.microsoft.com/office/drawing/2014/main" id="{3AEF54E8-8F39-CDEA-10AD-A676FC6C5988}"/>
              </a:ext>
            </a:extLst>
          </p:cNvPr>
          <p:cNvSpPr txBox="1"/>
          <p:nvPr/>
        </p:nvSpPr>
        <p:spPr>
          <a:xfrm>
            <a:off x="7448574" y="1365340"/>
            <a:ext cx="2324075" cy="3083778"/>
          </a:xfrm>
          <a:prstGeom prst="roundRect">
            <a:avLst/>
          </a:prstGeom>
          <a:solidFill>
            <a:schemeClr val="bg2"/>
          </a:solidFill>
          <a:ln>
            <a:solidFill>
              <a:srgbClr val="E86A58"/>
            </a:solidFill>
          </a:ln>
        </p:spPr>
        <p:txBody>
          <a:bodyPr wrap="square" lIns="91440" tIns="45720" rIns="91440" bIns="45720" rtlCol="0" anchor="t">
            <a:spAutoFit/>
          </a:bodyPr>
          <a:lstStyle/>
          <a:p>
            <a:r>
              <a:rPr lang="en-US">
                <a:solidFill>
                  <a:schemeClr val="bg1">
                    <a:lumMod val="65000"/>
                  </a:schemeClr>
                </a:solidFill>
                <a:latin typeface="PT Mono"/>
              </a:rPr>
              <a:t>10101010101010110101010101010101011010101010101010101101010100100010101010101010101010101010101010110101010101100110</a:t>
            </a:r>
          </a:p>
          <a:p>
            <a:r>
              <a:rPr lang="en-US">
                <a:solidFill>
                  <a:srgbClr val="FF0000"/>
                </a:solidFill>
                <a:latin typeface="PT Mono"/>
              </a:rPr>
              <a:t>10101010101011</a:t>
            </a:r>
          </a:p>
        </p:txBody>
      </p:sp>
      <p:sp>
        <p:nvSpPr>
          <p:cNvPr id="16" name="Rectangle 15">
            <a:extLst>
              <a:ext uri="{FF2B5EF4-FFF2-40B4-BE49-F238E27FC236}">
                <a16:creationId xmlns:a16="http://schemas.microsoft.com/office/drawing/2014/main" id="{B6532351-9191-C5A1-ADE6-E08CFEBBBC30}"/>
              </a:ext>
            </a:extLst>
          </p:cNvPr>
          <p:cNvSpPr/>
          <p:nvPr/>
        </p:nvSpPr>
        <p:spPr>
          <a:xfrm>
            <a:off x="2172823" y="982751"/>
            <a:ext cx="7821738" cy="3510312"/>
          </a:xfrm>
          <a:prstGeom prst="rect">
            <a:avLst/>
          </a:prstGeom>
          <a:noFill/>
          <a:ln>
            <a:solidFill>
              <a:schemeClr val="bg1">
                <a:lumMod val="8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i-IN"/>
          </a:p>
        </p:txBody>
      </p:sp>
      <p:sp>
        <p:nvSpPr>
          <p:cNvPr id="17" name="TextBox 16">
            <a:extLst>
              <a:ext uri="{FF2B5EF4-FFF2-40B4-BE49-F238E27FC236}">
                <a16:creationId xmlns:a16="http://schemas.microsoft.com/office/drawing/2014/main" id="{CFEF3F24-B896-075A-81F5-9D78883D8762}"/>
              </a:ext>
            </a:extLst>
          </p:cNvPr>
          <p:cNvSpPr txBox="1"/>
          <p:nvPr/>
        </p:nvSpPr>
        <p:spPr>
          <a:xfrm>
            <a:off x="2944888" y="973484"/>
            <a:ext cx="1243321" cy="369332"/>
          </a:xfrm>
          <a:prstGeom prst="rect">
            <a:avLst/>
          </a:prstGeom>
          <a:noFill/>
        </p:spPr>
        <p:txBody>
          <a:bodyPr wrap="square" rtlCol="0">
            <a:spAutoFit/>
          </a:bodyPr>
          <a:lstStyle/>
          <a:p>
            <a:pPr algn="ctr"/>
            <a:r>
              <a:rPr lang="en-US"/>
              <a:t>Loading</a:t>
            </a:r>
            <a:endParaRPr lang="hi-IN"/>
          </a:p>
        </p:txBody>
      </p:sp>
      <p:sp>
        <p:nvSpPr>
          <p:cNvPr id="18" name="TextBox 17">
            <a:extLst>
              <a:ext uri="{FF2B5EF4-FFF2-40B4-BE49-F238E27FC236}">
                <a16:creationId xmlns:a16="http://schemas.microsoft.com/office/drawing/2014/main" id="{5AAEF89F-080C-9AD7-D01D-554C6F6E0366}"/>
              </a:ext>
            </a:extLst>
          </p:cNvPr>
          <p:cNvSpPr txBox="1"/>
          <p:nvPr/>
        </p:nvSpPr>
        <p:spPr>
          <a:xfrm>
            <a:off x="5477353" y="960464"/>
            <a:ext cx="1243321" cy="369332"/>
          </a:xfrm>
          <a:prstGeom prst="rect">
            <a:avLst/>
          </a:prstGeom>
          <a:noFill/>
        </p:spPr>
        <p:txBody>
          <a:bodyPr wrap="square" rtlCol="0">
            <a:spAutoFit/>
          </a:bodyPr>
          <a:lstStyle/>
          <a:p>
            <a:pPr algn="ctr"/>
            <a:r>
              <a:rPr lang="en-US"/>
              <a:t>Linking</a:t>
            </a:r>
            <a:endParaRPr lang="hi-IN"/>
          </a:p>
        </p:txBody>
      </p:sp>
      <p:sp>
        <p:nvSpPr>
          <p:cNvPr id="19" name="TextBox 18">
            <a:extLst>
              <a:ext uri="{FF2B5EF4-FFF2-40B4-BE49-F238E27FC236}">
                <a16:creationId xmlns:a16="http://schemas.microsoft.com/office/drawing/2014/main" id="{AAFBD7DB-220E-2686-D767-BD64754B0CCE}"/>
              </a:ext>
            </a:extLst>
          </p:cNvPr>
          <p:cNvSpPr txBox="1"/>
          <p:nvPr/>
        </p:nvSpPr>
        <p:spPr>
          <a:xfrm>
            <a:off x="7884807" y="973484"/>
            <a:ext cx="1637272" cy="369332"/>
          </a:xfrm>
          <a:prstGeom prst="rect">
            <a:avLst/>
          </a:prstGeom>
          <a:noFill/>
        </p:spPr>
        <p:txBody>
          <a:bodyPr wrap="square" rtlCol="0">
            <a:spAutoFit/>
          </a:bodyPr>
          <a:lstStyle/>
          <a:p>
            <a:pPr algn="ctr"/>
            <a:r>
              <a:rPr lang="en-US"/>
              <a:t>Initialization</a:t>
            </a:r>
            <a:endParaRPr lang="hi-IN"/>
          </a:p>
        </p:txBody>
      </p:sp>
      <p:sp>
        <p:nvSpPr>
          <p:cNvPr id="20" name="Rectangle: Rounded Corners 19">
            <a:extLst>
              <a:ext uri="{FF2B5EF4-FFF2-40B4-BE49-F238E27FC236}">
                <a16:creationId xmlns:a16="http://schemas.microsoft.com/office/drawing/2014/main" id="{60871423-C793-DE85-ABCF-6A5E2016BFC0}"/>
              </a:ext>
            </a:extLst>
          </p:cNvPr>
          <p:cNvSpPr/>
          <p:nvPr/>
        </p:nvSpPr>
        <p:spPr>
          <a:xfrm>
            <a:off x="882403" y="2534744"/>
            <a:ext cx="436762" cy="426904"/>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a:solidFill>
                  <a:schemeClr val="tx1"/>
                </a:solidFill>
              </a:rPr>
              <a:t>...</a:t>
            </a:r>
            <a:endParaRPr lang="hi-IN">
              <a:solidFill>
                <a:schemeClr val="tx1"/>
              </a:solidFill>
            </a:endParaRPr>
          </a:p>
        </p:txBody>
      </p:sp>
      <p:cxnSp>
        <p:nvCxnSpPr>
          <p:cNvPr id="22" name="Straight Arrow Connector 21">
            <a:extLst>
              <a:ext uri="{FF2B5EF4-FFF2-40B4-BE49-F238E27FC236}">
                <a16:creationId xmlns:a16="http://schemas.microsoft.com/office/drawing/2014/main" id="{11B84D1A-D081-5824-EBA3-F55E6330FB9B}"/>
              </a:ext>
            </a:extLst>
          </p:cNvPr>
          <p:cNvCxnSpPr>
            <a:stCxn id="7" idx="2"/>
            <a:endCxn id="20" idx="0"/>
          </p:cNvCxnSpPr>
          <p:nvPr/>
        </p:nvCxnSpPr>
        <p:spPr>
          <a:xfrm>
            <a:off x="1100784" y="2136146"/>
            <a:ext cx="0" cy="3985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F547CA3E-004C-BEBA-28E5-A24663A2C35A}"/>
              </a:ext>
            </a:extLst>
          </p:cNvPr>
          <p:cNvCxnSpPr>
            <a:stCxn id="8" idx="0"/>
            <a:endCxn id="20" idx="2"/>
          </p:cNvCxnSpPr>
          <p:nvPr/>
        </p:nvCxnSpPr>
        <p:spPr>
          <a:xfrm flipV="1">
            <a:off x="1100784" y="2961648"/>
            <a:ext cx="0" cy="6158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08C72CD-8CD7-620B-D4B0-3F5C50039BCE}"/>
              </a:ext>
            </a:extLst>
          </p:cNvPr>
          <p:cNvCxnSpPr>
            <a:cxnSpLocks/>
            <a:stCxn id="20" idx="3"/>
            <a:endCxn id="16" idx="1"/>
          </p:cNvCxnSpPr>
          <p:nvPr/>
        </p:nvCxnSpPr>
        <p:spPr>
          <a:xfrm flipV="1">
            <a:off x="1319165" y="2737907"/>
            <a:ext cx="853658" cy="102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37" name="Group 36">
            <a:extLst>
              <a:ext uri="{FF2B5EF4-FFF2-40B4-BE49-F238E27FC236}">
                <a16:creationId xmlns:a16="http://schemas.microsoft.com/office/drawing/2014/main" id="{A10CDCAD-530F-89A5-A3B5-918FE5ED5AD0}"/>
              </a:ext>
            </a:extLst>
          </p:cNvPr>
          <p:cNvGrpSpPr/>
          <p:nvPr/>
        </p:nvGrpSpPr>
        <p:grpSpPr>
          <a:xfrm>
            <a:off x="10113455" y="1503860"/>
            <a:ext cx="1635614" cy="591127"/>
            <a:chOff x="10487903" y="1208296"/>
            <a:chExt cx="1635614" cy="591127"/>
          </a:xfrm>
        </p:grpSpPr>
        <p:sp>
          <p:nvSpPr>
            <p:cNvPr id="34" name="Rectangle: Rounded Corners 33">
              <a:extLst>
                <a:ext uri="{FF2B5EF4-FFF2-40B4-BE49-F238E27FC236}">
                  <a16:creationId xmlns:a16="http://schemas.microsoft.com/office/drawing/2014/main" id="{CC19C976-D136-9AF0-9683-1A19F09A7B05}"/>
                </a:ext>
              </a:extLst>
            </p:cNvPr>
            <p:cNvSpPr/>
            <p:nvPr/>
          </p:nvSpPr>
          <p:spPr>
            <a:xfrm>
              <a:off x="10487903" y="1208296"/>
              <a:ext cx="1635614"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sv-SE">
                  <a:solidFill>
                    <a:schemeClr val="tx1"/>
                  </a:solidFill>
                </a:rPr>
                <a:t>Remote Source</a:t>
              </a:r>
              <a:endParaRPr lang="hi-IN">
                <a:solidFill>
                  <a:schemeClr val="tx1"/>
                </a:solidFill>
              </a:endParaRPr>
            </a:p>
          </p:txBody>
        </p:sp>
        <p:pic>
          <p:nvPicPr>
            <p:cNvPr id="30" name="Picture 2" descr="Internet - Free signs icons">
              <a:extLst>
                <a:ext uri="{FF2B5EF4-FFF2-40B4-BE49-F238E27FC236}">
                  <a16:creationId xmlns:a16="http://schemas.microsoft.com/office/drawing/2014/main" id="{523E777F-944D-F2B2-27B7-D2D090F446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85638" y="1302119"/>
              <a:ext cx="388964" cy="3889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a:extLst>
              <a:ext uri="{FF2B5EF4-FFF2-40B4-BE49-F238E27FC236}">
                <a16:creationId xmlns:a16="http://schemas.microsoft.com/office/drawing/2014/main" id="{6D3DCD01-8D28-00F2-068C-94B2E6C763B8}"/>
              </a:ext>
            </a:extLst>
          </p:cNvPr>
          <p:cNvGrpSpPr/>
          <p:nvPr/>
        </p:nvGrpSpPr>
        <p:grpSpPr>
          <a:xfrm>
            <a:off x="10043895" y="3347302"/>
            <a:ext cx="1774734" cy="591127"/>
            <a:chOff x="9233909" y="4087179"/>
            <a:chExt cx="1774734" cy="591127"/>
          </a:xfrm>
        </p:grpSpPr>
        <p:sp>
          <p:nvSpPr>
            <p:cNvPr id="35" name="Rectangle: Rounded Corners 34">
              <a:extLst>
                <a:ext uri="{FF2B5EF4-FFF2-40B4-BE49-F238E27FC236}">
                  <a16:creationId xmlns:a16="http://schemas.microsoft.com/office/drawing/2014/main" id="{57FF1770-DC3B-18CC-4CA2-0359C9320732}"/>
                </a:ext>
              </a:extLst>
            </p:cNvPr>
            <p:cNvSpPr/>
            <p:nvPr/>
          </p:nvSpPr>
          <p:spPr>
            <a:xfrm>
              <a:off x="9233909" y="4087179"/>
              <a:ext cx="1774734" cy="591127"/>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sv-SE">
                  <a:solidFill>
                    <a:schemeClr val="tx1"/>
                  </a:solidFill>
                </a:rPr>
                <a:t>Runtime Generation</a:t>
              </a:r>
              <a:endParaRPr lang="hi-IN">
                <a:solidFill>
                  <a:schemeClr val="tx1"/>
                </a:solidFill>
              </a:endParaRPr>
            </a:p>
          </p:txBody>
        </p:sp>
        <p:pic>
          <p:nvPicPr>
            <p:cNvPr id="31" name="Picture 8" descr="Redmine Hourglass Timer - Microsoft Apps">
              <a:extLst>
                <a:ext uri="{FF2B5EF4-FFF2-40B4-BE49-F238E27FC236}">
                  <a16:creationId xmlns:a16="http://schemas.microsoft.com/office/drawing/2014/main" id="{1EDFF08D-7D0C-70BF-A9D4-D0DAC164F1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02244" y="4192744"/>
              <a:ext cx="369332" cy="36933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9" name="Connector: Elbow 38">
            <a:extLst>
              <a:ext uri="{FF2B5EF4-FFF2-40B4-BE49-F238E27FC236}">
                <a16:creationId xmlns:a16="http://schemas.microsoft.com/office/drawing/2014/main" id="{B642BBF1-F535-5987-5DB2-D5592C49CCF2}"/>
              </a:ext>
            </a:extLst>
          </p:cNvPr>
          <p:cNvCxnSpPr>
            <a:stCxn id="34" idx="2"/>
            <a:endCxn id="16" idx="3"/>
          </p:cNvCxnSpPr>
          <p:nvPr/>
        </p:nvCxnSpPr>
        <p:spPr>
          <a:xfrm rot="5400000">
            <a:off x="10141452" y="1948097"/>
            <a:ext cx="642920" cy="93670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41" name="Connector: Elbow 40">
            <a:extLst>
              <a:ext uri="{FF2B5EF4-FFF2-40B4-BE49-F238E27FC236}">
                <a16:creationId xmlns:a16="http://schemas.microsoft.com/office/drawing/2014/main" id="{4C24CD08-364F-98B2-1CC1-7A35616A9279}"/>
              </a:ext>
            </a:extLst>
          </p:cNvPr>
          <p:cNvCxnSpPr>
            <a:stCxn id="35" idx="0"/>
            <a:endCxn id="16" idx="3"/>
          </p:cNvCxnSpPr>
          <p:nvPr/>
        </p:nvCxnSpPr>
        <p:spPr>
          <a:xfrm rot="16200000" flipV="1">
            <a:off x="10158215" y="2574254"/>
            <a:ext cx="609395" cy="93670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B2EC0BA-ED09-6E4A-5D80-55273C0EC5BE}"/>
              </a:ext>
            </a:extLst>
          </p:cNvPr>
          <p:cNvSpPr txBox="1"/>
          <p:nvPr/>
        </p:nvSpPr>
        <p:spPr>
          <a:xfrm>
            <a:off x="2427531" y="4515350"/>
            <a:ext cx="6708288" cy="400110"/>
          </a:xfrm>
          <a:prstGeom prst="rect">
            <a:avLst/>
          </a:prstGeom>
          <a:noFill/>
        </p:spPr>
        <p:txBody>
          <a:bodyPr wrap="square" lIns="91440" tIns="45720" rIns="91440" bIns="45720" rtlCol="0" anchor="t">
            <a:spAutoFit/>
          </a:bodyPr>
          <a:lstStyle/>
          <a:p>
            <a:pPr algn="ctr"/>
            <a:r>
              <a:rPr lang="en-IN" sz="2000">
                <a:highlight>
                  <a:srgbClr val="FFFF00"/>
                </a:highlight>
              </a:rPr>
              <a:t>Dynamic </a:t>
            </a:r>
            <a:r>
              <a:rPr lang="en-IN" sz="2000" err="1">
                <a:highlight>
                  <a:srgbClr val="FFFF00"/>
                </a:highlight>
              </a:rPr>
              <a:t>classloading</a:t>
            </a:r>
            <a:r>
              <a:rPr lang="en-IN" sz="2000">
                <a:highlight>
                  <a:srgbClr val="FFFF00"/>
                </a:highlight>
              </a:rPr>
              <a:t> could be exploited!!!</a:t>
            </a:r>
          </a:p>
        </p:txBody>
      </p:sp>
      <p:sp>
        <p:nvSpPr>
          <p:cNvPr id="51" name="Content Placeholder 2">
            <a:extLst>
              <a:ext uri="{FF2B5EF4-FFF2-40B4-BE49-F238E27FC236}">
                <a16:creationId xmlns:a16="http://schemas.microsoft.com/office/drawing/2014/main" id="{47245D98-74A7-3360-3D9C-DBE86BB2BD66}"/>
              </a:ext>
            </a:extLst>
          </p:cNvPr>
          <p:cNvSpPr>
            <a:spLocks noGrp="1"/>
          </p:cNvSpPr>
          <p:nvPr>
            <p:ph idx="1"/>
          </p:nvPr>
        </p:nvSpPr>
        <p:spPr>
          <a:xfrm>
            <a:off x="600073" y="5077035"/>
            <a:ext cx="10990263" cy="803157"/>
          </a:xfrm>
        </p:spPr>
        <p:txBody>
          <a:bodyPr/>
          <a:lstStyle/>
          <a:p>
            <a:r>
              <a:rPr lang="en"/>
              <a:t>Code can be </a:t>
            </a:r>
            <a:r>
              <a:rPr lang="en" u="sng"/>
              <a:t>downloaded at runtime</a:t>
            </a:r>
            <a:r>
              <a:rPr lang="en"/>
              <a:t>.</a:t>
            </a:r>
          </a:p>
          <a:p>
            <a:r>
              <a:rPr lang="en"/>
              <a:t>Code can be </a:t>
            </a:r>
            <a:r>
              <a:rPr lang="en" u="sng"/>
              <a:t>generated at runtime</a:t>
            </a:r>
            <a:r>
              <a:rPr lang="en"/>
              <a:t>. [7]</a:t>
            </a:r>
          </a:p>
        </p:txBody>
      </p:sp>
      <p:sp>
        <p:nvSpPr>
          <p:cNvPr id="52" name="TextBox 51">
            <a:extLst>
              <a:ext uri="{FF2B5EF4-FFF2-40B4-BE49-F238E27FC236}">
                <a16:creationId xmlns:a16="http://schemas.microsoft.com/office/drawing/2014/main" id="{87660B82-BC8C-6F16-D7A2-07845535368F}"/>
              </a:ext>
            </a:extLst>
          </p:cNvPr>
          <p:cNvSpPr txBox="1"/>
          <p:nvPr/>
        </p:nvSpPr>
        <p:spPr>
          <a:xfrm>
            <a:off x="590242" y="5952977"/>
            <a:ext cx="10829889" cy="461665"/>
          </a:xfrm>
          <a:prstGeom prst="rect">
            <a:avLst/>
          </a:prstGeom>
          <a:noFill/>
        </p:spPr>
        <p:txBody>
          <a:bodyPr wrap="square">
            <a:spAutoFit/>
          </a:bodyPr>
          <a:lstStyle/>
          <a:p>
            <a:r>
              <a:rPr lang="en-US" sz="1200">
                <a:solidFill>
                  <a:schemeClr val="tx1">
                    <a:lumMod val="75000"/>
                    <a:lumOff val="25000"/>
                  </a:schemeClr>
                </a:solidFill>
              </a:rPr>
              <a:t>[7]</a:t>
            </a:r>
            <a:r>
              <a:rPr lang="sv-SE" sz="1200"/>
              <a:t> Oracle</a:t>
            </a:r>
            <a:r>
              <a:rPr lang="en-US" sz="1200"/>
              <a:t>, </a:t>
            </a:r>
            <a:r>
              <a:rPr lang="en-IN" sz="1200" err="1">
                <a:hlinkClick r:id="rId6"/>
              </a:rPr>
              <a:t>ClassLoader</a:t>
            </a:r>
            <a:r>
              <a:rPr lang="en-IN" sz="1200">
                <a:hlinkClick r:id="rId6"/>
              </a:rPr>
              <a:t> (Java SE 21 &amp; JDK 21) (oracle.com)</a:t>
            </a:r>
            <a:r>
              <a:rPr lang="en-IN" sz="1200"/>
              <a:t>, 2023, https://docs.oracle.com/en%2Fjava%2Fjavase%2F21%2Fdocs%2Fapi%2F%2F/java.base/java/lang/ClassLoader.html#builtinLoaders</a:t>
            </a:r>
            <a:endParaRPr lang="en-US" sz="1200">
              <a:solidFill>
                <a:schemeClr val="tx1">
                  <a:lumMod val="75000"/>
                  <a:lumOff val="25000"/>
                </a:schemeClr>
              </a:solidFill>
            </a:endParaRPr>
          </a:p>
        </p:txBody>
      </p:sp>
    </p:spTree>
    <p:extLst>
      <p:ext uri="{BB962C8B-B14F-4D97-AF65-F5344CB8AC3E}">
        <p14:creationId xmlns:p14="http://schemas.microsoft.com/office/powerpoint/2010/main" val="1521823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xEl>
                                              <p:pRg st="2" end="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xEl>
                                              <p:pRg st="3" end="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xEl>
                                              <p:pRg st="4" end="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
                                            <p:txEl>
                                              <p:pRg st="6" end="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
                                            <p:txEl>
                                              <p:pRg st="7" end="7"/>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4">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
                                            <p:txEl>
                                              <p:pRg st="2" end="2"/>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4">
                                            <p:txEl>
                                              <p:pRg st="3" end="3"/>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4">
                                            <p:txEl>
                                              <p:pRg st="4" end="4"/>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4">
                                            <p:txEl>
                                              <p:pRg st="5" end="5"/>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5">
                                            <p:txEl>
                                              <p:pRg st="0" end="0"/>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4">
                                            <p:txEl>
                                              <p:pRg st="6" end="6"/>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3">
                                            <p:txEl>
                                              <p:pRg st="8" end="8"/>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3">
                                            <p:txEl>
                                              <p:pRg st="9" end="9"/>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4">
                                            <p:txEl>
                                              <p:pRg st="8" end="8"/>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4">
                                            <p:txEl>
                                              <p:pRg st="9" end="9"/>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1">
                                            <p:txEl>
                                              <p:pRg st="0" end="0"/>
                                            </p:txEl>
                                          </p:spTgt>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animBg="1"/>
      <p:bldP spid="17" grpId="0"/>
      <p:bldP spid="18" grpId="0"/>
      <p:bldP spid="19" grpId="0"/>
      <p:bldP spid="20" grpId="0" animBg="1"/>
      <p:bldP spid="43" grpId="0"/>
      <p:bldP spid="51"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D2177A4-279A-FA99-98D2-250E4C13D9AF}"/>
              </a:ext>
            </a:extLst>
          </p:cNvPr>
          <p:cNvSpPr>
            <a:spLocks noGrp="1"/>
          </p:cNvSpPr>
          <p:nvPr>
            <p:ph type="title"/>
          </p:nvPr>
        </p:nvSpPr>
        <p:spPr>
          <a:xfrm>
            <a:off x="600074" y="1043139"/>
            <a:ext cx="7218363" cy="2852737"/>
          </a:xfrm>
        </p:spPr>
        <p:txBody>
          <a:bodyPr/>
          <a:lstStyle/>
          <a:p>
            <a:r>
              <a:rPr lang="en-IN"/>
              <a:t>Demo: Exploitation</a:t>
            </a:r>
          </a:p>
        </p:txBody>
      </p:sp>
      <p:sp>
        <p:nvSpPr>
          <p:cNvPr id="8" name="Text Placeholder 7">
            <a:extLst>
              <a:ext uri="{FF2B5EF4-FFF2-40B4-BE49-F238E27FC236}">
                <a16:creationId xmlns:a16="http://schemas.microsoft.com/office/drawing/2014/main" id="{D243E9EC-4F12-A206-6FF7-C2A33BFFC8C2}"/>
              </a:ext>
            </a:extLst>
          </p:cNvPr>
          <p:cNvSpPr>
            <a:spLocks noGrp="1"/>
          </p:cNvSpPr>
          <p:nvPr>
            <p:ph type="body" idx="1"/>
          </p:nvPr>
        </p:nvSpPr>
        <p:spPr>
          <a:xfrm>
            <a:off x="600074" y="4050392"/>
            <a:ext cx="7218363" cy="863600"/>
          </a:xfrm>
        </p:spPr>
        <p:txBody>
          <a:bodyPr vert="horz" lIns="91440" tIns="45720" rIns="91440" bIns="45720" rtlCol="0" anchor="t">
            <a:noAutofit/>
          </a:bodyPr>
          <a:lstStyle/>
          <a:p>
            <a:r>
              <a:rPr lang="en-IN">
                <a:ea typeface="+mn-lt"/>
                <a:cs typeface="+mn-lt"/>
              </a:rPr>
              <a:t>CVE-2021-44228 (Log4Shell) </a:t>
            </a:r>
            <a:endParaRPr lang="sv-SE"/>
          </a:p>
        </p:txBody>
      </p:sp>
      <p:sp>
        <p:nvSpPr>
          <p:cNvPr id="4" name="Date Placeholder 3">
            <a:extLst>
              <a:ext uri="{FF2B5EF4-FFF2-40B4-BE49-F238E27FC236}">
                <a16:creationId xmlns:a16="http://schemas.microsoft.com/office/drawing/2014/main" id="{33260A18-2873-2879-1702-8BE2E7C8F945}"/>
              </a:ext>
            </a:extLst>
          </p:cNvPr>
          <p:cNvSpPr>
            <a:spLocks noGrp="1"/>
          </p:cNvSpPr>
          <p:nvPr>
            <p:ph type="dt" sz="half" idx="10"/>
          </p:nvPr>
        </p:nvSpPr>
        <p:spPr/>
        <p:txBody>
          <a:bodyPr/>
          <a:lstStyle/>
          <a:p>
            <a:r>
              <a:rPr lang="hi-IN"/>
              <a:t>06-09-2024</a:t>
            </a:r>
            <a:endParaRPr lang="sv-SE"/>
          </a:p>
        </p:txBody>
      </p:sp>
      <p:sp>
        <p:nvSpPr>
          <p:cNvPr id="5" name="Footer Placeholder 4">
            <a:extLst>
              <a:ext uri="{FF2B5EF4-FFF2-40B4-BE49-F238E27FC236}">
                <a16:creationId xmlns:a16="http://schemas.microsoft.com/office/drawing/2014/main" id="{F8DBB3F0-2366-E40F-763D-7FAB15E321CD}"/>
              </a:ext>
            </a:extLst>
          </p:cNvPr>
          <p:cNvSpPr>
            <a:spLocks noGrp="1"/>
          </p:cNvSpPr>
          <p:nvPr>
            <p:ph type="ftr" sz="quarter" idx="11"/>
          </p:nvPr>
        </p:nvSpPr>
        <p:spPr/>
        <p:txBody>
          <a:bodyPr/>
          <a:lstStyle/>
          <a:p>
            <a:r>
              <a:rPr lang="sv-SE"/>
              <a:t>Aman Sharma | amansha@kth.se</a:t>
            </a:r>
          </a:p>
        </p:txBody>
      </p:sp>
      <p:sp>
        <p:nvSpPr>
          <p:cNvPr id="6" name="Slide Number Placeholder 5">
            <a:extLst>
              <a:ext uri="{FF2B5EF4-FFF2-40B4-BE49-F238E27FC236}">
                <a16:creationId xmlns:a16="http://schemas.microsoft.com/office/drawing/2014/main" id="{AAD6C9C3-A2FE-DDA8-0466-1C8B8E33B614}"/>
              </a:ext>
            </a:extLst>
          </p:cNvPr>
          <p:cNvSpPr>
            <a:spLocks noGrp="1"/>
          </p:cNvSpPr>
          <p:nvPr>
            <p:ph type="sldNum" sz="quarter" idx="12"/>
          </p:nvPr>
        </p:nvSpPr>
        <p:spPr/>
        <p:txBody>
          <a:bodyPr/>
          <a:lstStyle/>
          <a:p>
            <a:fld id="{B716C8F4-20CD-364A-8A8E-DE130115B178}" type="slidenum">
              <a:rPr lang="sv-SE" smtClean="0"/>
              <a:t>9</a:t>
            </a:fld>
            <a:endParaRPr lang="sv-SE"/>
          </a:p>
        </p:txBody>
      </p:sp>
      <p:sp>
        <p:nvSpPr>
          <p:cNvPr id="3" name="textruta 2">
            <a:extLst>
              <a:ext uri="{FF2B5EF4-FFF2-40B4-BE49-F238E27FC236}">
                <a16:creationId xmlns:a16="http://schemas.microsoft.com/office/drawing/2014/main" id="{8AED5417-6BEA-7B72-CAAA-5AE309D39197}"/>
              </a:ext>
            </a:extLst>
          </p:cNvPr>
          <p:cNvSpPr txBox="1"/>
          <p:nvPr/>
        </p:nvSpPr>
        <p:spPr>
          <a:xfrm>
            <a:off x="598000" y="4841302"/>
            <a:ext cx="721788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sv-SE" sz="1200">
                <a:solidFill>
                  <a:schemeClr val="bg1"/>
                </a:solidFill>
              </a:rPr>
              <a:t>Source: </a:t>
            </a:r>
            <a:r>
              <a:rPr lang="sv-SE" sz="1200">
                <a:solidFill>
                  <a:schemeClr val="bg1"/>
                </a:solidFill>
                <a:ea typeface="+mn-lt"/>
                <a:cs typeface="+mn-lt"/>
                <a:hlinkClick r:id="rId3">
                  <a:extLst>
                    <a:ext uri="{A12FA001-AC4F-418D-AE19-62706E023703}">
                      <ahyp:hlinkClr xmlns:ahyp="http://schemas.microsoft.com/office/drawing/2018/hyperlinkcolor" val="tx"/>
                    </a:ext>
                  </a:extLst>
                </a:hlinkClick>
              </a:rPr>
              <a:t>https://github.com/chains-project/exploits-for-sbom.exe/tree/main/rq2/log4shell-2021-44228</a:t>
            </a:r>
            <a:r>
              <a:rPr lang="sv-SE" sz="1200">
                <a:solidFill>
                  <a:schemeClr val="bg1"/>
                </a:solidFill>
                <a:ea typeface="+mn-lt"/>
                <a:cs typeface="+mn-lt"/>
              </a:rPr>
              <a:t> </a:t>
            </a:r>
          </a:p>
        </p:txBody>
      </p:sp>
    </p:spTree>
    <p:extLst>
      <p:ext uri="{BB962C8B-B14F-4D97-AF65-F5344CB8AC3E}">
        <p14:creationId xmlns:p14="http://schemas.microsoft.com/office/powerpoint/2010/main" val="375154920"/>
      </p:ext>
    </p:extLst>
  </p:cSld>
  <p:clrMapOvr>
    <a:masterClrMapping/>
  </p:clrMapOvr>
</p:sld>
</file>

<file path=ppt/theme/theme1.xml><?xml version="1.0" encoding="utf-8"?>
<a:theme xmlns:a="http://schemas.openxmlformats.org/drawingml/2006/main" name="Office-tema">
  <a:themeElements>
    <a:clrScheme name="KTH">
      <a:dk1>
        <a:srgbClr val="000000"/>
      </a:dk1>
      <a:lt1>
        <a:srgbClr val="FFFFFF"/>
      </a:lt1>
      <a:dk2>
        <a:srgbClr val="000061"/>
      </a:dk2>
      <a:lt2>
        <a:srgbClr val="EBE5E0"/>
      </a:lt2>
      <a:accent1>
        <a:srgbClr val="004791"/>
      </a:accent1>
      <a:accent2>
        <a:srgbClr val="6198D2"/>
      </a:accent2>
      <a:accent3>
        <a:srgbClr val="000061"/>
      </a:accent3>
      <a:accent4>
        <a:srgbClr val="DEF0FF"/>
      </a:accent4>
      <a:accent5>
        <a:srgbClr val="EBE5DF"/>
      </a:accent5>
      <a:accent6>
        <a:srgbClr val="0028ED"/>
      </a:accent6>
      <a:hlink>
        <a:srgbClr val="3878C2"/>
      </a:hlink>
      <a:folHlink>
        <a:srgbClr val="004691"/>
      </a:folHlink>
    </a:clrScheme>
    <a:fontScheme name="Office">
      <a:majorFont>
        <a:latin typeface="Figtree"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Figtree"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custClrLst>
    <a:custClr name="Sand">
      <a:srgbClr val="EBE5E0"/>
    </a:custClr>
    <a:custClr name="KTH blue">
      <a:srgbClr val="004791"/>
    </a:custClr>
    <a:custClr name="Sky blue">
      <a:srgbClr val="6298D2"/>
    </a:custClr>
    <a:custClr name="Navy blue">
      <a:srgbClr val="000061"/>
    </a:custClr>
    <a:custClr name="Light blue">
      <a:srgbClr val="DEF0FF"/>
    </a:custClr>
    <a:custClr name="Digital blue">
      <a:srgbClr val="0029ED"/>
    </a:custClr>
    <a:custClr name="Blank">
      <a:srgbClr val="FFFFFF"/>
    </a:custClr>
    <a:custClr name="Blank">
      <a:srgbClr val="FFFFFF"/>
    </a:custClr>
    <a:custClr name="Blank">
      <a:srgbClr val="FFFFFF"/>
    </a:custClr>
    <a:custClr name="Blank">
      <a:srgbClr val="FFFFFF"/>
    </a:custClr>
    <a:custClr name="Dark green">
      <a:srgbClr val="0D4A21"/>
    </a:custClr>
    <a:custClr name="Dark turquoise">
      <a:srgbClr val="1C434C"/>
    </a:custClr>
    <a:custClr name="Dark brick">
      <a:srgbClr val="78001A"/>
    </a:custClr>
    <a:custClr name="Dark yellow">
      <a:srgbClr val="A65900"/>
    </a:custClr>
    <a:custClr name="Dark grey">
      <a:srgbClr val="323232"/>
    </a:custClr>
    <a:custClr name="Blank">
      <a:srgbClr val="FFFFFF"/>
    </a:custClr>
    <a:custClr name="Blank">
      <a:srgbClr val="FFFFFF"/>
    </a:custClr>
    <a:custClr name="Blank">
      <a:srgbClr val="FFFFFF"/>
    </a:custClr>
    <a:custClr name="Blank">
      <a:srgbClr val="FFFFFF"/>
    </a:custClr>
    <a:custClr name="Blank">
      <a:srgbClr val="FFFFFF"/>
    </a:custClr>
    <a:custClr name="Green">
      <a:srgbClr val="4DA060"/>
    </a:custClr>
    <a:custClr name="Turquoise">
      <a:srgbClr val="339C9C"/>
    </a:custClr>
    <a:custClr name="Brick">
      <a:srgbClr val="E86A58"/>
    </a:custClr>
    <a:custClr name="Yellow">
      <a:srgbClr val="FFBE00"/>
    </a:custClr>
    <a:custClr name="Grey">
      <a:srgbClr val="A5A5A5"/>
    </a:custClr>
    <a:custClr name="Blank">
      <a:srgbClr val="FFFFFF"/>
    </a:custClr>
    <a:custClr name="Blank">
      <a:srgbClr val="FFFFFF"/>
    </a:custClr>
    <a:custClr name="Blank">
      <a:srgbClr val="FFFFFF"/>
    </a:custClr>
    <a:custClr name="Blank">
      <a:srgbClr val="FFFFFF"/>
    </a:custClr>
    <a:custClr name="Blank">
      <a:srgbClr val="FFFFFF"/>
    </a:custClr>
    <a:custClr name="Light green">
      <a:srgbClr val="C7EBBA"/>
    </a:custClr>
    <a:custClr name="Light turquoise">
      <a:srgbClr val="B2E0E0"/>
    </a:custClr>
    <a:custClr name="Light brick">
      <a:srgbClr val="FFCCC4"/>
    </a:custClr>
    <a:custClr name="Light yellow">
      <a:srgbClr val="FFF0B0"/>
    </a:custClr>
    <a:custClr name="Light grey">
      <a:srgbClr val="E6E6E6"/>
    </a:custClr>
  </a:custClrLst>
  <a:extLst>
    <a:ext uri="{05A4C25C-085E-4340-85A3-A5531E510DB2}">
      <thm15:themeFamily xmlns:thm15="http://schemas.microsoft.com/office/thememl/2012/main" name="PPT figtree 240110.pptx" id="{726D191D-1F41-4900-984B-7C96B01E2C19}" vid="{8D379FE5-4B72-4EDF-9880-68D6B465F573}"/>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f7222e8d-3c72-414e-bc63-8e2cdcb05b1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1532BAEC6FEA2845A327C4472902ECF1" ma:contentTypeVersion="14" ma:contentTypeDescription="Skapa ett nytt dokument." ma:contentTypeScope="" ma:versionID="68cd71b3069854161345afbdd77adf0a">
  <xsd:schema xmlns:xsd="http://www.w3.org/2001/XMLSchema" xmlns:xs="http://www.w3.org/2001/XMLSchema" xmlns:p="http://schemas.microsoft.com/office/2006/metadata/properties" xmlns:ns3="ed1caa9c-86be-4931-bca1-3571a472fef6" xmlns:ns4="f7222e8d-3c72-414e-bc63-8e2cdcb05b14" targetNamespace="http://schemas.microsoft.com/office/2006/metadata/properties" ma:root="true" ma:fieldsID="f53d069c968687c90d3c3e660e39bf02" ns3:_="" ns4:_="">
    <xsd:import namespace="ed1caa9c-86be-4931-bca1-3571a472fef6"/>
    <xsd:import namespace="f7222e8d-3c72-414e-bc63-8e2cdcb05b1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SearchProperties" minOccurs="0"/>
                <xsd:element ref="ns4:MediaServiceObjectDetectorVersions" minOccurs="0"/>
                <xsd:element ref="ns4:_activity" minOccurs="0"/>
                <xsd:element ref="ns4:MediaServiceDateTaken" minOccurs="0"/>
                <xsd:element ref="ns4:MediaServiceSystemTags" minOccurs="0"/>
                <xsd:element ref="ns4:MediaServiceLocation" minOccurs="0"/>
                <xsd:element ref="ns4:MediaServiceGenerationTime" minOccurs="0"/>
                <xsd:element ref="ns4:MediaServiceEventHashCode"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1caa9c-86be-4931-bca1-3571a472fef6" elementFormDefault="qualified">
    <xsd:import namespace="http://schemas.microsoft.com/office/2006/documentManagement/types"/>
    <xsd:import namespace="http://schemas.microsoft.com/office/infopath/2007/PartnerControls"/>
    <xsd:element name="SharedWithUsers" ma:index="8" nillable="true" ma:displayName="Dela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lat med information" ma:internalName="SharedWithDetails" ma:readOnly="true">
      <xsd:simpleType>
        <xsd:restriction base="dms:Note">
          <xsd:maxLength value="255"/>
        </xsd:restriction>
      </xsd:simpleType>
    </xsd:element>
    <xsd:element name="SharingHintHash" ma:index="10" nillable="true" ma:displayName="Delar tips,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7222e8d-3c72-414e-bc63-8e2cdcb05b14"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_activity" ma:index="15" nillable="true" ma:displayName="_activity" ma:hidden="true" ma:internalName="_activity">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Location" ma:index="18" nillable="true" ma:displayName="Location" ma:indexed="true"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ehållstyp"/>
        <xsd:element ref="dc:title" minOccurs="0" maxOccurs="1" ma:index="4" ma:displayName="Rubri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C3910EE-3003-43A5-84D6-7F3C9E61144E}">
  <ds:schemaRefs>
    <ds:schemaRef ds:uri="ed1caa9c-86be-4931-bca1-3571a472fef6"/>
    <ds:schemaRef ds:uri="f7222e8d-3c72-414e-bc63-8e2cdcb05b1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855E8CF-26DF-4595-BEB9-70D0EC1935AB}">
  <ds:schemaRefs>
    <ds:schemaRef ds:uri="http://schemas.microsoft.com/sharepoint/v3/contenttype/forms"/>
  </ds:schemaRefs>
</ds:datastoreItem>
</file>

<file path=customXml/itemProps3.xml><?xml version="1.0" encoding="utf-8"?>
<ds:datastoreItem xmlns:ds="http://schemas.openxmlformats.org/officeDocument/2006/customXml" ds:itemID="{9B0A24B3-62D1-4C2C-96FD-AF26AA60A4EF}">
  <ds:schemaRefs>
    <ds:schemaRef ds:uri="ed1caa9c-86be-4931-bca1-3571a472fef6"/>
    <ds:schemaRef ds:uri="f7222e8d-3c72-414e-bc63-8e2cdcb05b1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Bredbild</PresentationFormat>
  <Slides>36</Slides>
  <Notes>20</Notes>
  <HiddenSlides>0</HiddenSlides>
  <ScaleCrop>false</ScaleCrop>
  <HeadingPairs>
    <vt:vector size="4" baseType="variant">
      <vt:variant>
        <vt:lpstr>Tema</vt:lpstr>
      </vt:variant>
      <vt:variant>
        <vt:i4>1</vt:i4>
      </vt:variant>
      <vt:variant>
        <vt:lpstr>Bildrubriker</vt:lpstr>
      </vt:variant>
      <vt:variant>
        <vt:i4>36</vt:i4>
      </vt:variant>
    </vt:vector>
  </HeadingPairs>
  <TitlesOfParts>
    <vt:vector size="37" baseType="lpstr">
      <vt:lpstr>Office-tema</vt:lpstr>
      <vt:lpstr>Software Supply Chain Security at Runtime</vt:lpstr>
      <vt:lpstr>Outline</vt:lpstr>
      <vt:lpstr>What is Software Supply Chain?</vt:lpstr>
      <vt:lpstr>What is Software Supply Chain Attack?</vt:lpstr>
      <vt:lpstr>How prevalent Software Supply Chain attacks are?</vt:lpstr>
      <vt:lpstr>Intricacies of Java: Build</vt:lpstr>
      <vt:lpstr>Intricacies of Java: Runtime</vt:lpstr>
      <vt:lpstr>How is Software Supply Chain Attack relevant?</vt:lpstr>
      <vt:lpstr>Demo: Exploitation</vt:lpstr>
      <vt:lpstr>Demo Steps (for replication later) for exploit</vt:lpstr>
      <vt:lpstr>Log4Shell – a software supply chain attack at runtime</vt:lpstr>
      <vt:lpstr>Why is Log4Shell a Software Supply Chain attack?</vt:lpstr>
      <vt:lpstr>Problem: Java can trigger download or generation of unknown code.</vt:lpstr>
      <vt:lpstr>Related Work: Permission Managers</vt:lpstr>
      <vt:lpstr>Related Work: Compartmentalization</vt:lpstr>
      <vt:lpstr>Related Work: Integrity Measurement</vt:lpstr>
      <vt:lpstr>Related Work: Some more work on security </vt:lpstr>
      <vt:lpstr>Expectations from new approach</vt:lpstr>
      <vt:lpstr>Solution: Create an allowlist of classes and only load those classes</vt:lpstr>
      <vt:lpstr>Step 1: Indexing</vt:lpstr>
      <vt:lpstr>Step 1: Indexing </vt:lpstr>
      <vt:lpstr>Step 2: Enforcement</vt:lpstr>
      <vt:lpstr>Test run</vt:lpstr>
      <vt:lpstr>Bytecode Canonicalization</vt:lpstr>
      <vt:lpstr>Novel Concepts Summarised</vt:lpstr>
      <vt:lpstr>Demo: Mitigation</vt:lpstr>
      <vt:lpstr>Demo Steps (for replication later) for mitigation</vt:lpstr>
      <vt:lpstr>Evaluation</vt:lpstr>
      <vt:lpstr>RQ1: What is the scale of BOMI for all the study subjects?</vt:lpstr>
      <vt:lpstr>RQ2: To what extent can SBOM.EXE mitigate high-profile attacks in Java?</vt:lpstr>
      <vt:lpstr>RQ3: Is SBOM.EXE compatible with real-world applications?</vt:lpstr>
      <vt:lpstr>RQ4: What is the overhead of SBOM.EXE?</vt:lpstr>
      <vt:lpstr>Future Work: Diff bytecode for reproducibility </vt:lpstr>
      <vt:lpstr>Future Work: Which dependency is running?</vt:lpstr>
      <vt:lpstr>Takeaways</vt:lpstr>
      <vt:lpstr>Thank you!  Questions?</vt:lpstr>
    </vt:vector>
  </TitlesOfParts>
  <Company>KTH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PowerPoint-presentation</dc:title>
  <dc:creator>Aman Sharma</dc:creator>
  <cp:revision>5</cp:revision>
  <dcterms:created xsi:type="dcterms:W3CDTF">2024-04-24T17:23:59Z</dcterms:created>
  <dcterms:modified xsi:type="dcterms:W3CDTF">2024-09-06T11:42:04Z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0x0101001532BAEC6FEA2845A327C4472902ECF1</vt:lpwstr>
  </property>
  <property fmtid="{D5CDD505-2E9C-101B-9397-08002B2CF9AE}" pid="3" name="_dlc_DocIdItemGuid">
    <vt:lpwstr>727452b2-8c07-49fa-9c22-9c1873a3a1f2</vt:lpwstr>
  </property>
</Properties>
</file>